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6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7.xml" ContentType="application/inkml+xml"/>
  <Override PartName="/ppt/notesSlides/notesSlide19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91" r:id="rId4"/>
    <p:sldId id="268" r:id="rId5"/>
    <p:sldId id="280" r:id="rId6"/>
    <p:sldId id="276" r:id="rId7"/>
    <p:sldId id="282" r:id="rId8"/>
    <p:sldId id="290" r:id="rId9"/>
    <p:sldId id="277" r:id="rId10"/>
    <p:sldId id="299" r:id="rId11"/>
    <p:sldId id="300" r:id="rId12"/>
    <p:sldId id="267" r:id="rId13"/>
    <p:sldId id="278" r:id="rId14"/>
    <p:sldId id="296" r:id="rId15"/>
    <p:sldId id="289" r:id="rId16"/>
    <p:sldId id="306" r:id="rId17"/>
    <p:sldId id="298" r:id="rId18"/>
    <p:sldId id="264" r:id="rId19"/>
    <p:sldId id="295" r:id="rId20"/>
    <p:sldId id="262" r:id="rId21"/>
    <p:sldId id="302" r:id="rId22"/>
    <p:sldId id="269" r:id="rId23"/>
    <p:sldId id="270" r:id="rId24"/>
    <p:sldId id="275" r:id="rId25"/>
    <p:sldId id="307" r:id="rId26"/>
    <p:sldId id="258" r:id="rId27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113">
          <p15:clr>
            <a:srgbClr val="A4A3A4"/>
          </p15:clr>
        </p15:guide>
        <p15:guide id="4" orient="horz" pos="1207">
          <p15:clr>
            <a:srgbClr val="A4A3A4"/>
          </p15:clr>
        </p15:guide>
        <p15:guide id="5" orient="horz" pos="29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p Lassig" initials="PL" lastIdx="7" clrIdx="0">
    <p:extLst/>
  </p:cmAuthor>
  <p:cmAuthor id="2" name="Schlich, Thorsten" initials="TS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B6B"/>
    <a:srgbClr val="FF3300"/>
    <a:srgbClr val="DD0000"/>
    <a:srgbClr val="FFC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5" autoAdjust="0"/>
    <p:restoredTop sz="93084" autoAdjust="0"/>
  </p:normalViewPr>
  <p:slideViewPr>
    <p:cSldViewPr showGuides="1">
      <p:cViewPr varScale="1">
        <p:scale>
          <a:sx n="90" d="100"/>
          <a:sy n="90" d="100"/>
        </p:scale>
        <p:origin x="324" y="72"/>
      </p:cViewPr>
      <p:guideLst>
        <p:guide orient="horz" pos="2160"/>
        <p:guide pos="2880"/>
        <p:guide orient="horz" pos="3113"/>
        <p:guide orient="horz" pos="1207"/>
        <p:guide orient="horz" pos="29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52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856D8C-59CA-43B1-87FD-F9C5744E778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DADACF2-9995-43BF-A4ED-1A31BDC16BE4}" type="pres">
      <dgm:prSet presAssocID="{35856D8C-59CA-43B1-87FD-F9C5744E7782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C349308E-C749-42B0-875F-2BC5B6085F95}" type="presOf" srcId="{35856D8C-59CA-43B1-87FD-F9C5744E7782}" destId="{CDADACF2-9995-43BF-A4ED-1A31BDC16BE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856D8C-59CA-43B1-87FD-F9C5744E778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B453B7F-C1CF-4FD1-92E5-F35E81B952BF}">
      <dgm:prSet phldrT="[Text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de-DE" sz="1600" b="1" dirty="0" err="1" smtClean="0"/>
            <a:t>Contributo</a:t>
          </a:r>
          <a:r>
            <a:rPr lang="de-DE" sz="1600" b="1" dirty="0" smtClean="0"/>
            <a:t> </a:t>
          </a:r>
          <a:endParaRPr lang="de-DE" sz="1600" b="1" dirty="0"/>
        </a:p>
      </dgm:t>
    </dgm:pt>
    <dgm:pt modelId="{F6C2D69E-C5FB-400D-A6D6-BD09FAEBB0B8}" type="sibTrans" cxnId="{035AA96F-2131-4E63-906F-7118FF2A494C}">
      <dgm:prSet/>
      <dgm:spPr/>
      <dgm:t>
        <a:bodyPr/>
        <a:lstStyle/>
        <a:p>
          <a:endParaRPr lang="de-DE"/>
        </a:p>
      </dgm:t>
    </dgm:pt>
    <dgm:pt modelId="{F05453A2-C83F-4945-86BA-1B76E2B825FB}" type="parTrans" cxnId="{035AA96F-2131-4E63-906F-7118FF2A494C}">
      <dgm:prSet/>
      <dgm:spPr/>
      <dgm:t>
        <a:bodyPr/>
        <a:lstStyle/>
        <a:p>
          <a:endParaRPr lang="de-DE"/>
        </a:p>
      </dgm:t>
    </dgm:pt>
    <dgm:pt modelId="{CDADACF2-9995-43BF-A4ED-1A31BDC16BE4}" type="pres">
      <dgm:prSet presAssocID="{35856D8C-59CA-43B1-87FD-F9C5744E7782}" presName="Name0" presStyleCnt="0">
        <dgm:presLayoutVars>
          <dgm:dir/>
          <dgm:animLvl val="lvl"/>
          <dgm:resizeHandles val="exact"/>
        </dgm:presLayoutVars>
      </dgm:prSet>
      <dgm:spPr/>
    </dgm:pt>
    <dgm:pt modelId="{FFA81548-D99A-4D44-91AA-5DD3298A6FFE}" type="pres">
      <dgm:prSet presAssocID="{9B453B7F-C1CF-4FD1-92E5-F35E81B952BF}" presName="parTxOnly" presStyleLbl="node1" presStyleIdx="0" presStyleCnt="1" custScaleX="100000" custScaleY="135843" custLinFactY="-15546" custLinFactNeighborX="67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217158D-6F17-4D10-A5C9-D3CC95E0654B}" type="presOf" srcId="{35856D8C-59CA-43B1-87FD-F9C5744E7782}" destId="{CDADACF2-9995-43BF-A4ED-1A31BDC16BE4}" srcOrd="0" destOrd="0" presId="urn:microsoft.com/office/officeart/2005/8/layout/chevron1"/>
    <dgm:cxn modelId="{035AA96F-2131-4E63-906F-7118FF2A494C}" srcId="{35856D8C-59CA-43B1-87FD-F9C5744E7782}" destId="{9B453B7F-C1CF-4FD1-92E5-F35E81B952BF}" srcOrd="0" destOrd="0" parTransId="{F05453A2-C83F-4945-86BA-1B76E2B825FB}" sibTransId="{F6C2D69E-C5FB-400D-A6D6-BD09FAEBB0B8}"/>
    <dgm:cxn modelId="{376409E8-8643-4558-A576-8097A07A34AE}" type="presOf" srcId="{9B453B7F-C1CF-4FD1-92E5-F35E81B952BF}" destId="{FFA81548-D99A-4D44-91AA-5DD3298A6FFE}" srcOrd="0" destOrd="0" presId="urn:microsoft.com/office/officeart/2005/8/layout/chevron1"/>
    <dgm:cxn modelId="{633A779F-2C08-440E-892F-314A2E48A638}" type="presParOf" srcId="{CDADACF2-9995-43BF-A4ED-1A31BDC16BE4}" destId="{FFA81548-D99A-4D44-91AA-5DD3298A6FF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81548-D99A-4D44-91AA-5DD3298A6FFE}">
      <dsp:nvSpPr>
        <dsp:cNvPr id="0" name=""/>
        <dsp:cNvSpPr/>
      </dsp:nvSpPr>
      <dsp:spPr>
        <a:xfrm>
          <a:off x="1718" y="0"/>
          <a:ext cx="1758248" cy="338272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/>
            <a:t>Contributo</a:t>
          </a:r>
          <a:r>
            <a:rPr lang="de-DE" sz="1600" b="1" kern="1200" dirty="0" smtClean="0"/>
            <a:t> </a:t>
          </a:r>
          <a:endParaRPr lang="de-DE" sz="1600" b="1" kern="1200" dirty="0"/>
        </a:p>
      </dsp:txBody>
      <dsp:txXfrm>
        <a:off x="170854" y="0"/>
        <a:ext cx="1419976" cy="338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3A106-F91B-4C8F-B645-FF4D2976F544}" type="datetimeFigureOut">
              <a:rPr lang="de-DE" smtClean="0"/>
              <a:t>12.03.2019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A121F-AC36-4300-9B21-50C4D442AB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584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4-13T17:52:50.088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F6B04C6D-BB3F-41F5-9932-C04D60FADC5B}" emma:medium="tactile" emma:mode="ink">
          <msink:context xmlns:msink="http://schemas.microsoft.com/ink/2010/main" type="inkDrawing" rotatedBoundingBox="16353,11056 16368,11056 16368,11071 16353,11071" shapeName="Other"/>
        </emma:interpretation>
      </emma:emma>
    </inkml:annotationXML>
    <inkml:trace contextRef="#ctx0" brushRef="#br0">0 0 0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2T10:13:45.92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613 0 297 0,'-15'10'102'0,"-3"1"-45"16,0 1-50-16,-1 3-8 15,-1 2 11-15,-3 7 25 16,-3-6 34-16,1 10 5 15,-11 0 1-15,3 8 1 16,-8 0 0-16,3 5-1 16,-5 5-12-16,3 6-55 15,-2 6-8-15,5 0 0 0,0 6 0 16,4 0 0-16,0-2 0 16,14-1 0-16,3-1 0 15,13-11 0-15,19-5 0 16,17-10 0-16,19-11 0 15,19-15 0-15,32-5-14 16,19-17-126-16,29-15-35 16,10-5-8-16,4-12-5 15,9-1 3-15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3T17:00:47.23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41 129 134 0,'-17'14'58'0,"17"-14"12"0,-19 4-22 16,19-4-3-16,0 0 5 16,-17 7 3-16,17-7-5 15,0 0-3-15,0 0 0 16,0 0 0-16,0 0-3 16,0 0 7-16,0 0 9 15,0 0-5-15,0 0-5 16,28 13-5-16,1-13-5 0,25 6-7 15,26-6-11 1,37 0-20-16,42-4 0 16,36 0 0-16,51-3 0 15,35-1 0-15,40 0 0 0,21-2 0 16,15 3-42-16,-1-4-93 16,-2-5-30-16,-18-7 2 15,-31-10 1-15,-27-9 5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3T17:00:48.39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-8 0 240 0,'0'0'66'0,"0"0"1"0,12 16-26 16,12-6-3-16,3 7 13 15,10 5 12-15,14 1 10 16,11 10 2 0,10-4-1-16,2 7-4 15,-2-4-10-15,-7 10-6 0,-16-1-8 16,-18 4-41-16,-31 5-5 16,-23 2 0-16,-28 3 0 15,-12 2 0-15,-15 1 0 16,-8-3 0-16,3-5 0 15,6-15 0-15,21 0-69 16,18-17-84-16,16-18-12 16,22 0 3-16,13-40 0 0,15 5 1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3T17:00:49.17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944-2 286 0,'0'0'89'0,"0"0"3"15,0 0-40-15,0 0 11 16,-29 3 18-16,3 10 2 15,-8 7-11-15,-10-1-10 16,-3 14-2-16,-19-3-4 16,2 11-29-16,-21 0-27 15,-5 8 0-15,-5 1 0 16,7 2 0-16,2 3 0 16,13 3 0-16,12-1 0 15,22 1 0-15,22-5 0 0,26-8 0 16,33-5 0-16,24-12 0 15,23-5-13 1,15-16-125-16,16-11-24 16,10-9 2-16,-5-15-7 0,-6-5-4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3T17:01:10.99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88 0,'0'0'55'15,"0"0"-15"-15,0 0-16 0,0 0-7 16,2 21-4 0,-2-21-6-16,12 22-1 15,-5-5-2-15,3 2 1 0,1 2-2 16,0 3 2-16,1 3-1 16,5 3 0-16,-4 0-1 15,4 0 0-15,2 2 0 16,-4 2-1-16,6 0-4 15,0 0 10-15,-1 7-6 16,-1 1 5-16,4 1-3 16,3 4 3-16,-1-2-3 15,0 3 5-15,-3-1 8 16,1 0-5-16,-2-4 6 16,-1-1 5-16,-1 1 6 15,-2-5 6-15,2 3 3 16,2-1 5-16,-6-1-1 0,6 3 4 15,-2-5-2-15,0 5-4 16,0-4-8-16,0-3-3 16,-4 1-7-16,-2-9-6 15,-4-1-18-15,-1-7-35 16,-2 2-32-16,-3-3-30 16,-3-18-21-16,-2 27-20 15,2-27-3-15,0 0-3 16,-24 0 92-16</inkml:trace>
  <inkml:trace contextRef="#ctx0" brushRef="#br0" timeOffset="797">-34 454 28 0,'0'0'52'0,"-17"2"-7"15,17-2-15-15,0 0 8 16,0 0 1-16,-20-2-4 16,20 2 5-16,0 0-11 0,0 0 1 15,-10-19-10-15,10 19 3 16,0-26-10-16,0 5 1 16,0-2-8-1,0-9-2-15,0-3 0 0,-2-7-1 16,0 1 1-16,1-6 1 15,-1 3 3-15,-2 3 9 16,0 1 4-16,-2 6 5 16,3 6 5-16,-5 5 2 15,4 5 0-15,1-1-3 16,3 19-2-16,-8-27-7 16,8 27-4-16,-4-19-4 15,4 19 0-15,0 0 3 0,0 0 5 16,0 0 2-16,0 0 1 15,17-7 2 1,-17 7 3-16,25 13 1 16,-4-3-4-16,-4-3-5 0,5 2-6 15,8-1-2-15,3 1-1 16,-1-5-6-16,7 8-2 16,3-3-3-16,7 4 0 15,-4 4 0-15,6 0 0 16,1 2-22-16,-7-8-74 15,4 2-53-15,-6 2-15 16,-14-11-5-16,-7 2-5 16,-22-6-5-16</inkml:trace>
  <inkml:trace contextRef="#ctx0" brushRef="#br0" timeOffset="1593">509 1428 127 0,'0'0'110'15,"0"0"4"-15,-21-2-12 16,21 2 2-16,0 0-4 16,-17-3-10-16,17 3-13 15,0 0-7-15,0 0-17 16,0 0-13-16,0 0-19 16,0 0-16-16,0 0-7 15,15 22 2-15,0-5 3 16,4 6-5-16,2 1 7 15,4 3-6-15,3 7 6 16,2-2-5-16,0 2 2 0,2 1-2 16,-1-6 0-16,-1 3 0 15,-4-2 0-15,1-6 0 16,-4-3 0 0,-6-6 0-16,-17-15 0 0,22 10 0 15,-22-10 0-15,10-17 0 16,-8-6 0-16,-2-7 0 15,0-13 0-15,0-8 0 16,1-8 0-16,3-7 0 16,6-5 0-16,-3-8-27 15,12 1-111-15,-2 9-30 16,0-3-2-16,-2 13-5 16,-3 1-3-16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4-17T09:57:40.981"/>
    </inkml:context>
    <inkml:brush xml:id="br0">
      <inkml:brushProperty name="width" value="0.00882" units="cm"/>
      <inkml:brushProperty name="height" value="0.00882" units="cm"/>
      <inkml:brushProperty name="color" value="#FFFFFF"/>
      <inkml:brushProperty name="fitToCurve" value="1"/>
    </inkml:brush>
  </inkml:definitions>
  <inkml:trace contextRef="#ctx0" brushRef="#br0">818 1356 0,'218'-85'0,"-218"77"15,0 0-15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7T12:49:47.43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844 0 88 0,'0'0'55'15,"0"0"-15"-15,0 0-16 0,0 0-7 16,-2 21-4 0,2-21-6-16,-12 22-1 15,5-5-2-15,-3 2 1 0,-1 2-2 16,0 3 2-16,-1 3-1 16,-5 3 0-16,4 0-1 15,-4 0 0-15,-2 2 0 16,4 2-1-16,-6 0-4 15,0 0 10-15,1 7-6 16,1 1 5-16,-4 1-3 16,-3 4 3-16,1-2-3 15,0 3 5-15,3-1 8 16,-1 0-5-16,2-4 6 16,1-1 5-16,1 1 6 15,2-5 6-15,-2 3 3 16,-2-1 5-16,6-1-1 0,-6 3 4 15,2-5-2-15,0 5-4 16,0-4-8-16,0-3-3 16,4 1-7-16,2-9-6 15,4-1-18-15,1-7-35 16,2 2-32-16,3-3-30 16,3-18-21-16,2 27-20 15,-2-27-3-15,0 0-3 16,24 0 92-16</inkml:trace>
  <inkml:trace contextRef="#ctx0" brushRef="#br0" timeOffset="1">878 454 28 0,'0'0'52'0,"17"2"-7"15,-17-2-15-15,0 0 8 16,0 0 1-16,20-2-4 16,-20 2 5-16,0 0-11 0,0 0 1 15,10-19-10-15,-10 19 3 16,0-26-10-16,0 5 1 16,0-2-8-1,0-9-2-15,0-3 0 0,2-7-1 16,0 1 1-16,-1-6 1 15,1 3 3-15,2 3 9 16,0 1 4-16,2 6 5 16,-3 6 5-16,5 5 2 15,-4 5 0-15,-1-1-3 16,-3 19-2-16,8-27-7 16,-8 27-4-16,4-19-4 15,-4 19 0-15,0 0 3 0,0 0 5 16,0 0 2-16,0 0 1 15,-17-7 2 1,17 7 3-16,-25 13 1 16,4-3-4-16,4-3-5 0,-5 2-6 15,-8-1-2-15,-3 1-1 16,1-5-6-16,-7 8-2 16,-3-3-3-16,-7 4 0 15,4 4 0-15,-6 0 0 16,-1 2-22-16,7-8-74 15,-4 2-53-15,6 2-15 16,14-11-5-16,7 2-5 16,22-6-5-16</inkml:trace>
  <inkml:trace contextRef="#ctx0" brushRef="#br0" timeOffset="2">335 1428 127 0,'0'0'110'15,"0"0"4"-15,21-2-12 16,-21 2 2-16,0 0-4 16,17-3-10-16,-17 3-13 15,0 0-7-15,0 0-17 16,0 0-13-16,0 0-19 16,0 0-16-16,0 0-7 15,-15 22 2-15,0-5 3 16,-4 6-5-16,-2 1 7 15,-4 3-6-15,-3 7 6 16,-2-2-5-16,0 2 2 0,-2 1-2 16,1-6 0-16,1 3 0 15,4-2 0-15,-1-6 0 16,4-3 0 0,6-6 0-16,17-15 0 0,-22 10 0 15,22-10 0-15,-10-17 0 16,8-6 0-16,2-7 0 15,0-13 0-15,0-8 0 16,-1-8 0-16,-3-7 0 16,-6-5 0-16,3-8-27 15,-12 1-111-15,2 9-30 16,0-3-2-16,2 13-5 16,3 1-3-16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4-13T17:53:16.234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69EA21FF-B473-4884-941A-A888C343F07B}" emma:medium="tactile" emma:mode="ink">
          <msink:context xmlns:msink="http://schemas.microsoft.com/ink/2010/main" type="inkDrawing" rotatedBoundingBox="18616,11660 18669,11602 18681,11613 18628,11670" shapeName="Other"/>
        </emma:interpretation>
      </emma:emma>
    </inkml:annotationXML>
    <inkml:trace contextRef="#ctx0" brushRef="#br0">53 0 0,'0'0'0,"0"0"0,0 0 0,-53 58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4-13T17:52:50.088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 contextRef="#ctx0" brushRef="#br0">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4-13T17:52:50.088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 contextRef="#ctx0" brushRef="#br0">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4-13T17:53:16.234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 contextRef="#ctx0" brushRef="#br0">53 0 0,'0'0'0,"0"0"0,0 0 0,-53 58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9.56522" units="1/cm"/>
          <inkml:channelProperty channel="Y" name="resolution" value="69.23077" units="1/cm"/>
          <inkml:channelProperty channel="T" name="resolution" value="1" units="1/dev"/>
        </inkml:channelProperties>
      </inkml:inkSource>
      <inkml:timestamp xml:id="ts0" timeString="2014-05-17T10:12:05.909"/>
    </inkml:context>
    <inkml:brush xml:id="br0">
      <inkml:brushProperty name="width" value="0.01764" units="cm"/>
      <inkml:brushProperty name="height" value="0.01764" units="cm"/>
      <inkml:brushProperty name="color" value="#808080"/>
      <inkml:brushProperty name="fitToCurve" value="1"/>
    </inkml:brush>
    <inkml:context xml:id="ctx1">
      <inkml:inkSource xml:id="inkSrc1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1" timeString="2014-05-17T10:05:57.517"/>
    </inkml:context>
    <inkml:brush xml:id="br1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-5560-1758 0</inkml:trace>
  <inkml:trace contextRef="#ctx1" brushRef="#br1">1063-1342 0,'12'8'0,"-4"-5"15,-1 1-15,-7-4 16</inkml:trace>
  <inkml:trace contextRef="#ctx1" brushRef="#br0" timeOffset="97473.5574">-860-929 0,'4'-12'16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5-17T10:17:49.32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07D947D-D2D6-4971-B2F0-E2F66C330649}" emma:medium="tactile" emma:mode="ink">
          <msink:context xmlns:msink="http://schemas.microsoft.com/ink/2010/main" type="writingRegion" rotatedBoundingBox="9341,13315 8703,15326 8340,15211 8977,13200"/>
        </emma:interpretation>
      </emma:emma>
    </inkml:annotationXML>
    <inkml:traceGroup>
      <inkml:annotationXML>
        <emma:emma xmlns:emma="http://www.w3.org/2003/04/emma" version="1.0">
          <emma:interpretation id="{D9FAC79E-5FC9-4E5F-BCA4-B4E8F6601581}" emma:medium="tactile" emma:mode="ink">
            <msink:context xmlns:msink="http://schemas.microsoft.com/ink/2010/main" type="paragraph" rotatedBoundingBox="9341,13315 8703,15326 8340,15211 8977,13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0C53DE-77C6-41CB-A3A7-D216766035B4}" emma:medium="tactile" emma:mode="ink">
              <msink:context xmlns:msink="http://schemas.microsoft.com/ink/2010/main" type="line" rotatedBoundingBox="9341,13315 8703,15326 8340,15211 8977,13200"/>
            </emma:interpretation>
          </emma:emma>
        </inkml:annotationXML>
        <inkml:traceGroup>
          <inkml:annotationXML>
            <emma:emma xmlns:emma="http://www.w3.org/2003/04/emma" version="1.0">
              <emma:interpretation id="{BBAA6FB4-B09F-4D54-80D3-0373D3E45D7A}" emma:medium="tactile" emma:mode="ink">
                <msink:context xmlns:msink="http://schemas.microsoft.com/ink/2010/main" type="inkWord" rotatedBoundingBox="8717,15284 8703,15326 8340,15211 8353,15169"/>
              </emma:interpretation>
            </emma:emma>
          </inkml:annotationXML>
          <inkml:trace contextRef="#ctx0" brushRef="#br0">6713 2750 0,'0'0'15,"0"0"-15,0 6 16,0-1-16</inkml:trace>
          <inkml:trace contextRef="#ctx0" brushRef="#br0" timeOffset="4843.321">7041 2888 0</inkml:trace>
          <inkml:trace contextRef="#ctx0" brushRef="#br0" timeOffset="-9037.6638">7081 2434 0,'0'6'0,"0"0"16,6 0 0,-6-1-16</inkml:trace>
          <inkml:trace contextRef="#ctx0" brushRef="#br0" timeOffset="54600.1609">7489 834 0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2T10:13:44.56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0 281 306 0,'0'0'107'16,"0"0"-26"-16,0 0-66 15,19 7-10 1,-2-10 6-16,5 2 8 15,5-5 10-15,4 3 8 0,8-6 7 16,2 1 4-16,9 0 1 16,8 0 0-16,1-2-3 15,5 4-8-15,9-6-7 16,11 3-8-16,-2-6-7 16,8 3-6-16,7-3-2 15,11 1-2-15,0-4 1 16,11 0-1-16,-1-1-2 15,10 1-1-15,3 1 1 0,5 0-1 16,1 3 2 0,4 4-1-16,4 4-1 15,2 1-1-15,10 7 1 16,-4 2-2-16,3 4-1 0,-2-1 0 16,4 4 0-16,4 0 0 15,0 0 0-15,-10 2 0 16,0-2 0-16,-7-1 0 15,-8-1 0-15,-9 3 0 16,-10 4-84-16,-17 1-69 16,-19-3-15-16,-14 4-6 15,-22-7-1-15,-4 3-9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2T10:13:45.24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674 0 147 0,'13'24'114'16,"-13"-24"3"-16,15 12-29 16,-15-12-9-16,25 10 6 15,-2-5-1-15,-4-7-6 16,5 2-12-16,1-3-10 16,8 6-12-16,-5-1-5 15,2 5-13-15,-6 5-26 16,-2 7 0-16,-10 5 0 15,-7 6 0-15,-19 4 0 16,-8 9 0-16,-21 0 0 16,-9 9 0-16,-16-3 0 15,-7 3 0-15,-9-3 0 0,1-1 0 16,-2-2 0-16,1-15-12 16,10-5-156-16,1-8-11 15,1-16-6-15,5-11 0 16,-9-18-7-1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B4EEB-2D78-44BD-9F65-F27353983D63}" type="datetimeFigureOut">
              <a:rPr lang="de-DE" smtClean="0"/>
              <a:t>12.03.2019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0E79B-7A3D-4728-8EAA-1040FFB333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07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dirty="0" err="1" smtClean="0"/>
              <a:t>Presenation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is</a:t>
            </a:r>
            <a:r>
              <a:rPr lang="de-DE" b="0" baseline="0" dirty="0" smtClean="0"/>
              <a:t> </a:t>
            </a:r>
            <a:r>
              <a:rPr lang="de-DE" b="0" dirty="0" err="1" smtClean="0"/>
              <a:t>to</a:t>
            </a:r>
            <a:r>
              <a:rPr lang="de-DE" b="0" dirty="0" smtClean="0"/>
              <a:t> </a:t>
            </a:r>
            <a:r>
              <a:rPr lang="de-DE" b="0" dirty="0" err="1" smtClean="0"/>
              <a:t>provide</a:t>
            </a:r>
            <a:r>
              <a:rPr lang="de-DE" b="0" baseline="0" dirty="0" smtClean="0"/>
              <a:t> a </a:t>
            </a:r>
            <a:r>
              <a:rPr lang="de-DE" b="0" baseline="0" dirty="0" err="1" smtClean="0"/>
              <a:t>first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impression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how</a:t>
            </a:r>
            <a:r>
              <a:rPr lang="de-DE" b="0" baseline="0" dirty="0" smtClean="0"/>
              <a:t> Dual VET in Germany </a:t>
            </a:r>
            <a:r>
              <a:rPr lang="de-DE" b="0" baseline="0" dirty="0" err="1" smtClean="0"/>
              <a:t>works</a:t>
            </a:r>
            <a:r>
              <a:rPr lang="de-DE" b="0" baseline="0" dirty="0" smtClean="0"/>
              <a:t>                      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 smtClean="0"/>
              <a:t>Focus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presentation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is</a:t>
            </a:r>
            <a:r>
              <a:rPr lang="de-DE" b="0" baseline="0" dirty="0" smtClean="0"/>
              <a:t> on:</a:t>
            </a:r>
          </a:p>
          <a:p>
            <a:pPr marL="685800" lvl="1" indent="-228600">
              <a:buAutoNum type="arabicPeriod"/>
            </a:pPr>
            <a:r>
              <a:rPr lang="de-DE" b="0" baseline="0" dirty="0" smtClean="0"/>
              <a:t>Dual VET (not </a:t>
            </a:r>
            <a:r>
              <a:rPr lang="de-DE" b="0" baseline="0" dirty="0" err="1" smtClean="0"/>
              <a:t>other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forms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VET </a:t>
            </a:r>
            <a:r>
              <a:rPr lang="de-DE" b="0" baseline="0" dirty="0" err="1" smtClean="0"/>
              <a:t>which</a:t>
            </a:r>
            <a:r>
              <a:rPr lang="de-DE" b="0" baseline="0" dirty="0" smtClean="0"/>
              <a:t> also </a:t>
            </a:r>
            <a:r>
              <a:rPr lang="de-DE" b="0" baseline="0" dirty="0" err="1" smtClean="0"/>
              <a:t>exist</a:t>
            </a:r>
            <a:r>
              <a:rPr lang="de-DE" b="0" baseline="0" dirty="0" smtClean="0"/>
              <a:t> in Germany)</a:t>
            </a:r>
          </a:p>
          <a:p>
            <a:pPr marL="685800" lvl="1" indent="-228600">
              <a:buAutoNum type="arabicPeriod"/>
            </a:pPr>
            <a:r>
              <a:rPr lang="de-DE" b="0" baseline="0" dirty="0" smtClean="0"/>
              <a:t>Dual VET IN Germany (not Dual </a:t>
            </a:r>
            <a:r>
              <a:rPr lang="de-DE" b="0" baseline="0" dirty="0" err="1" smtClean="0"/>
              <a:t>Vet</a:t>
            </a:r>
            <a:r>
              <a:rPr lang="de-DE" b="0" baseline="0" dirty="0" smtClean="0"/>
              <a:t> in Austria, </a:t>
            </a:r>
            <a:r>
              <a:rPr lang="de-DE" b="0" baseline="0" dirty="0" err="1" smtClean="0"/>
              <a:t>or</a:t>
            </a:r>
            <a:r>
              <a:rPr lang="de-DE" b="0" baseline="0" dirty="0" smtClean="0"/>
              <a:t> in </a:t>
            </a:r>
            <a:r>
              <a:rPr lang="de-DE" b="0" baseline="0" dirty="0" err="1" smtClean="0"/>
              <a:t>Switzerland</a:t>
            </a:r>
            <a:r>
              <a:rPr lang="de-DE" b="0" baseline="0" dirty="0" smtClean="0"/>
              <a:t>)</a:t>
            </a:r>
          </a:p>
          <a:p>
            <a:pPr marL="685800" lvl="1" indent="-228600">
              <a:buAutoNum type="arabicPeriod"/>
            </a:pPr>
            <a:r>
              <a:rPr lang="de-DE" b="0" baseline="0" dirty="0" smtClean="0"/>
              <a:t>Initial TVET (not </a:t>
            </a:r>
            <a:r>
              <a:rPr lang="de-DE" b="0" baseline="0" dirty="0" err="1" smtClean="0"/>
              <a:t>further</a:t>
            </a:r>
            <a:r>
              <a:rPr lang="de-DE" b="0" baseline="0" dirty="0" smtClean="0"/>
              <a:t> VET)</a:t>
            </a:r>
          </a:p>
          <a:p>
            <a:pPr marL="228600" indent="-228600"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376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Messages</a:t>
            </a:r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Slide </a:t>
            </a:r>
            <a:r>
              <a:rPr lang="de-DE" b="0" baseline="0" dirty="0" err="1" smtClean="0"/>
              <a:t>provides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overview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over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2 </a:t>
            </a:r>
            <a:r>
              <a:rPr lang="de-DE" b="0" baseline="0" dirty="0" err="1" smtClean="0"/>
              <a:t>learning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venues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Dual VET an</a:t>
            </a:r>
            <a:endParaRPr lang="de-DE" b="1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 dirty="0" smtClean="0"/>
              <a:t>Dual VET </a:t>
            </a:r>
            <a:r>
              <a:rPr lang="de-DE" sz="1200" baseline="0" dirty="0" err="1" smtClean="0"/>
              <a:t>is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defined</a:t>
            </a:r>
            <a:r>
              <a:rPr lang="de-DE" sz="1200" baseline="0" dirty="0" smtClean="0"/>
              <a:t> in </a:t>
            </a:r>
            <a:r>
              <a:rPr lang="de-DE" sz="1200" baseline="0" dirty="0" err="1" smtClean="0"/>
              <a:t>principle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by</a:t>
            </a:r>
            <a:r>
              <a:rPr lang="de-DE" sz="1200" baseline="0" dirty="0" smtClean="0"/>
              <a:t> VET </a:t>
            </a:r>
            <a:r>
              <a:rPr lang="de-DE" sz="1200" baseline="0" dirty="0" err="1" smtClean="0"/>
              <a:t>taking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place</a:t>
            </a:r>
            <a:r>
              <a:rPr lang="de-DE" sz="1200" baseline="0" dirty="0" smtClean="0"/>
              <a:t> in a </a:t>
            </a:r>
            <a:r>
              <a:rPr lang="de-DE" sz="1200" baseline="0" dirty="0" err="1" smtClean="0"/>
              <a:t>coordinated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manner</a:t>
            </a:r>
            <a:r>
              <a:rPr lang="de-DE" sz="1200" baseline="0" dirty="0" smtClean="0"/>
              <a:t> in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2 </a:t>
            </a:r>
            <a:r>
              <a:rPr lang="de-DE" sz="1200" baseline="0" dirty="0" err="1" smtClean="0"/>
              <a:t>learning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venues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company</a:t>
            </a:r>
            <a:r>
              <a:rPr lang="de-DE" sz="1200" baseline="0" dirty="0" smtClean="0"/>
              <a:t> and </a:t>
            </a:r>
            <a:r>
              <a:rPr lang="de-DE" sz="1200" baseline="0" dirty="0" err="1" smtClean="0"/>
              <a:t>school</a:t>
            </a:r>
            <a:endParaRPr lang="de-DE" sz="1200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smtClean="0"/>
              <a:t>Dual VET </a:t>
            </a:r>
            <a:r>
              <a:rPr lang="de-DE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work-based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because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implemented</a:t>
            </a:r>
            <a:r>
              <a:rPr lang="de-DE" baseline="0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company</a:t>
            </a:r>
            <a:r>
              <a:rPr lang="de-DE" dirty="0" smtClean="0"/>
              <a:t> 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requires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trainees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</a:t>
            </a:r>
            <a:r>
              <a:rPr lang="de-DE" baseline="0" dirty="0" smtClean="0"/>
              <a:t> on „</a:t>
            </a:r>
            <a:r>
              <a:rPr lang="de-DE" baseline="0" dirty="0" err="1" smtClean="0"/>
              <a:t>real“duties</a:t>
            </a:r>
            <a:r>
              <a:rPr lang="de-DE" baseline="0" dirty="0" smtClean="0"/>
              <a:t> and </a:t>
            </a:r>
            <a:r>
              <a:rPr lang="de-DE" baseline="0" dirty="0" err="1" smtClean="0"/>
              <a:t>tasks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workplace</a:t>
            </a:r>
            <a:endParaRPr lang="de-DE" sz="1200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 dirty="0" smtClean="0"/>
              <a:t>D</a:t>
            </a:r>
            <a:r>
              <a:rPr lang="de-DE" sz="1200" dirty="0" smtClean="0"/>
              <a:t>ual VET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is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based</a:t>
            </a:r>
            <a:r>
              <a:rPr lang="de-DE" sz="1200" baseline="0" dirty="0" smtClean="0"/>
              <a:t> on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principle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strong </a:t>
            </a:r>
            <a:r>
              <a:rPr lang="de-DE" sz="1200" baseline="0" dirty="0" err="1" smtClean="0"/>
              <a:t>involvement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business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community</a:t>
            </a:r>
            <a:r>
              <a:rPr lang="de-DE" sz="1200" baseline="0" dirty="0" smtClean="0"/>
              <a:t>, </a:t>
            </a:r>
            <a:r>
              <a:rPr lang="de-DE" sz="1200" baseline="0" dirty="0" err="1" smtClean="0"/>
              <a:t>because</a:t>
            </a:r>
            <a:r>
              <a:rPr lang="de-DE" sz="1200" baseline="0" dirty="0" smtClean="0"/>
              <a:t> </a:t>
            </a:r>
            <a:r>
              <a:rPr lang="de-DE" sz="1200" dirty="0" smtClean="0"/>
              <a:t>„</a:t>
            </a:r>
            <a:r>
              <a:rPr lang="de-DE" sz="1200" dirty="0" err="1" smtClean="0"/>
              <a:t>companies</a:t>
            </a:r>
            <a:r>
              <a:rPr lang="de-DE" sz="1200" dirty="0" smtClean="0"/>
              <a:t> </a:t>
            </a:r>
            <a:r>
              <a:rPr lang="de-DE" sz="1200" dirty="0" err="1" smtClean="0"/>
              <a:t>know</a:t>
            </a:r>
            <a:r>
              <a:rPr lang="de-DE" sz="1200" dirty="0" smtClean="0"/>
              <a:t> </a:t>
            </a:r>
            <a:r>
              <a:rPr lang="de-DE" sz="1200" dirty="0" err="1" smtClean="0"/>
              <a:t>best</a:t>
            </a:r>
            <a:r>
              <a:rPr lang="de-DE" sz="1200" dirty="0" smtClean="0"/>
              <a:t> </a:t>
            </a:r>
            <a:r>
              <a:rPr lang="de-DE" sz="1200" dirty="0" err="1" smtClean="0"/>
              <a:t>which</a:t>
            </a:r>
            <a:r>
              <a:rPr lang="de-DE" sz="1200" dirty="0" smtClean="0"/>
              <a:t> </a:t>
            </a:r>
            <a:r>
              <a:rPr lang="de-DE" sz="1200" dirty="0" err="1" smtClean="0"/>
              <a:t>competencies</a:t>
            </a:r>
            <a:r>
              <a:rPr lang="de-DE" sz="1200" dirty="0" smtClean="0"/>
              <a:t> </a:t>
            </a:r>
            <a:r>
              <a:rPr lang="de-DE" sz="1200" dirty="0" err="1" smtClean="0"/>
              <a:t>they</a:t>
            </a:r>
            <a:r>
              <a:rPr lang="de-DE" sz="1200" dirty="0" smtClean="0"/>
              <a:t> </a:t>
            </a:r>
            <a:r>
              <a:rPr lang="de-DE" sz="1200" dirty="0" err="1" smtClean="0"/>
              <a:t>need</a:t>
            </a:r>
            <a:r>
              <a:rPr lang="de-DE" sz="1200" dirty="0" smtClean="0"/>
              <a:t>/</a:t>
            </a:r>
            <a:r>
              <a:rPr lang="de-DE" sz="1200" dirty="0" err="1" smtClean="0"/>
              <a:t>demand</a:t>
            </a:r>
            <a:r>
              <a:rPr lang="de-DE" sz="1200" dirty="0" smtClean="0"/>
              <a:t>“.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One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example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for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this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is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large </a:t>
            </a:r>
            <a:r>
              <a:rPr lang="de-DE" sz="1200" baseline="0" dirty="0" err="1" smtClean="0"/>
              <a:t>share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in-company </a:t>
            </a:r>
            <a:r>
              <a:rPr lang="de-DE" sz="1200" baseline="0" dirty="0" err="1" smtClean="0"/>
              <a:t>training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itself</a:t>
            </a:r>
            <a:r>
              <a:rPr lang="de-DE" sz="1200" baseline="0" dirty="0" smtClean="0"/>
              <a:t> (70%). Through strong </a:t>
            </a:r>
            <a:r>
              <a:rPr lang="de-DE" sz="1200" baseline="0" dirty="0" err="1" smtClean="0"/>
              <a:t>company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involvement</a:t>
            </a:r>
            <a:r>
              <a:rPr lang="de-DE" sz="1200" baseline="0" dirty="0" smtClean="0"/>
              <a:t> in Dual VET in Germany, </a:t>
            </a:r>
            <a:r>
              <a:rPr lang="de-DE" sz="1200" baseline="0" dirty="0" err="1" smtClean="0"/>
              <a:t>companies</a:t>
            </a:r>
            <a:r>
              <a:rPr lang="de-DE" sz="1200" baseline="0" dirty="0" smtClean="0"/>
              <a:t> find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VET </a:t>
            </a:r>
            <a:r>
              <a:rPr lang="de-DE" sz="1200" baseline="0" dirty="0" err="1" smtClean="0"/>
              <a:t>graduates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with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competencies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which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closely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meet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their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needs</a:t>
            </a:r>
            <a:r>
              <a:rPr lang="de-DE" sz="1200" dirty="0" smtClean="0"/>
              <a:t>.</a:t>
            </a:r>
            <a:r>
              <a:rPr lang="de-DE" sz="1200" baseline="0" dirty="0" smtClean="0"/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 dirty="0" smtClean="0"/>
              <a:t>Dual VET in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company</a:t>
            </a:r>
            <a:r>
              <a:rPr lang="de-DE" sz="1200" baseline="0" dirty="0" smtClean="0"/>
              <a:t> at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same time </a:t>
            </a:r>
            <a:r>
              <a:rPr lang="de-DE" sz="1200" baseline="0" dirty="0" err="1" smtClean="0"/>
              <a:t>is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closely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regulated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by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government</a:t>
            </a:r>
            <a:r>
              <a:rPr lang="de-DE" sz="1200" baseline="0" dirty="0" smtClean="0"/>
              <a:t> and </a:t>
            </a:r>
            <a:r>
              <a:rPr lang="de-DE" sz="1200" dirty="0" err="1" smtClean="0"/>
              <a:t>implemented</a:t>
            </a:r>
            <a:r>
              <a:rPr lang="de-DE" sz="1200" dirty="0" smtClean="0"/>
              <a:t> </a:t>
            </a:r>
            <a:r>
              <a:rPr lang="de-DE" sz="1200" dirty="0" err="1" smtClean="0"/>
              <a:t>by</a:t>
            </a:r>
            <a:r>
              <a:rPr lang="de-DE" sz="1200" dirty="0" smtClean="0"/>
              <a:t> in-company </a:t>
            </a:r>
            <a:r>
              <a:rPr lang="de-DE" sz="1200" dirty="0" err="1" smtClean="0"/>
              <a:t>instructors</a:t>
            </a:r>
            <a:endParaRPr lang="de-DE" sz="120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3832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Messages</a:t>
            </a:r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Slide </a:t>
            </a:r>
            <a:r>
              <a:rPr lang="de-DE" b="0" baseline="0" dirty="0" err="1" smtClean="0"/>
              <a:t>shows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basic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framework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content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delivered</a:t>
            </a:r>
            <a:r>
              <a:rPr lang="de-DE" b="0" baseline="0" dirty="0" smtClean="0"/>
              <a:t> in </a:t>
            </a:r>
            <a:r>
              <a:rPr lang="de-DE" b="0" baseline="0" dirty="0" err="1" smtClean="0"/>
              <a:t>both</a:t>
            </a:r>
            <a:r>
              <a:rPr lang="de-DE" b="0" baseline="0" dirty="0" smtClean="0"/>
              <a:t> in-company </a:t>
            </a:r>
            <a:r>
              <a:rPr lang="de-DE" b="0" baseline="0" dirty="0" err="1" smtClean="0"/>
              <a:t>as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well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vocational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school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education</a:t>
            </a:r>
            <a:r>
              <a:rPr lang="de-DE" b="0" baseline="0" dirty="0" smtClean="0"/>
              <a:t> in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frame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Dual VET</a:t>
            </a:r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 smtClean="0"/>
              <a:t>Training plan </a:t>
            </a:r>
            <a:r>
              <a:rPr lang="de-DE" b="0" dirty="0" err="1" smtClean="0"/>
              <a:t>often</a:t>
            </a:r>
            <a:r>
              <a:rPr lang="de-DE" b="0" baseline="0" dirty="0" smtClean="0"/>
              <a:t> also: in-company VET </a:t>
            </a:r>
            <a:r>
              <a:rPr lang="de-DE" b="0" baseline="0" dirty="0" err="1" smtClean="0"/>
              <a:t>from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Monday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until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Thursday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with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only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Friday</a:t>
            </a:r>
            <a:r>
              <a:rPr lang="de-DE" b="0" baseline="0" dirty="0" smtClean="0"/>
              <a:t> VET in </a:t>
            </a:r>
            <a:r>
              <a:rPr lang="de-DE" b="0" baseline="0" dirty="0" err="1" smtClean="0"/>
              <a:t>school</a:t>
            </a:r>
            <a:endParaRPr lang="de-DE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err="1" smtClean="0"/>
              <a:t>possibility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providing</a:t>
            </a:r>
            <a:r>
              <a:rPr lang="de-DE" b="0" baseline="0" dirty="0" smtClean="0"/>
              <a:t> Dual VET also </a:t>
            </a:r>
            <a:r>
              <a:rPr lang="de-DE" b="0" i="1" baseline="0" dirty="0" smtClean="0"/>
              <a:t>en bloc </a:t>
            </a:r>
            <a:r>
              <a:rPr lang="de-DE" b="0" baseline="0" dirty="0" smtClean="0"/>
              <a:t>(3 </a:t>
            </a:r>
            <a:r>
              <a:rPr lang="de-DE" b="0" baseline="0" dirty="0" err="1" smtClean="0"/>
              <a:t>weeks</a:t>
            </a:r>
            <a:r>
              <a:rPr lang="de-DE" b="0" baseline="0" dirty="0" smtClean="0"/>
              <a:t> in-company VET, 1 </a:t>
            </a:r>
            <a:r>
              <a:rPr lang="de-DE" b="0" baseline="0" dirty="0" err="1" smtClean="0"/>
              <a:t>week</a:t>
            </a:r>
            <a:r>
              <a:rPr lang="de-DE" b="0" baseline="0" dirty="0" smtClean="0"/>
              <a:t> VET in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school</a:t>
            </a:r>
            <a:r>
              <a:rPr lang="de-DE" b="0" baseline="0" dirty="0" smtClean="0"/>
              <a:t>) </a:t>
            </a:r>
            <a:r>
              <a:rPr lang="de-DE" b="0" baseline="0" dirty="0" err="1" smtClean="0"/>
              <a:t>especially</a:t>
            </a:r>
            <a:r>
              <a:rPr lang="de-DE" b="0" baseline="0" dirty="0" smtClean="0"/>
              <a:t> in </a:t>
            </a:r>
            <a:r>
              <a:rPr lang="de-DE" b="0" baseline="0" dirty="0" err="1" smtClean="0"/>
              <a:t>occupations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with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few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trainees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where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working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times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company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difficult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to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reconcile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with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schooling</a:t>
            </a:r>
            <a:endParaRPr lang="de-DE" b="1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007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baseline="0" dirty="0" smtClean="0"/>
              <a:t>Messages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Slide </a:t>
            </a:r>
            <a:r>
              <a:rPr lang="de-DE" b="0" baseline="0" dirty="0" err="1" smtClean="0"/>
              <a:t>shows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how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independent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examination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works</a:t>
            </a:r>
            <a:r>
              <a:rPr lang="de-DE" b="0" baseline="0" dirty="0" smtClean="0"/>
              <a:t> in dual VET</a:t>
            </a:r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cornerstone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quality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provided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Dual VET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examination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u="sng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independent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provision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VET (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teacher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trainer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trainee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does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normally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not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assess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him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/her)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examination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board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represented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all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relevant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stakeholders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both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vocational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practise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vocational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theory</a:t>
            </a:r>
            <a:endParaRPr lang="de-DE" sz="120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when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ends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legal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obligation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employer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further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trainee</a:t>
            </a:r>
            <a:endParaRPr lang="de-DE" sz="120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645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Messages</a:t>
            </a:r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 smtClean="0"/>
              <a:t>Show </a:t>
            </a:r>
            <a:r>
              <a:rPr lang="de-DE" b="0" dirty="0" err="1" smtClean="0"/>
              <a:t>how</a:t>
            </a:r>
            <a:r>
              <a:rPr lang="de-DE" b="0" dirty="0" smtClean="0"/>
              <a:t> dual VET </a:t>
            </a:r>
            <a:r>
              <a:rPr lang="de-DE" b="0" dirty="0" err="1" smtClean="0"/>
              <a:t>qualification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opens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up</a:t>
            </a:r>
            <a:r>
              <a:rPr lang="de-DE" b="0" baseline="0" dirty="0" smtClean="0"/>
              <a:t> a </a:t>
            </a:r>
            <a:r>
              <a:rPr lang="de-DE" b="0" baseline="0" dirty="0" err="1" smtClean="0"/>
              <a:t>range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professional </a:t>
            </a:r>
            <a:r>
              <a:rPr lang="de-DE" b="0" baseline="0" dirty="0" err="1" smtClean="0"/>
              <a:t>opportunities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graduate</a:t>
            </a:r>
            <a:endParaRPr lang="de-DE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Young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people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Dual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certificate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opportunities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labour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</a:t>
            </a:r>
            <a:endParaRPr lang="de-DE" sz="120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Success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factor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certificates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chamber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relevant VET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certificate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nationally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recognized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basis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further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employment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further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certificate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graduate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find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anywhere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Germany,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employer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will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recognize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275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Messages</a:t>
            </a:r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Slide </a:t>
            </a:r>
            <a:r>
              <a:rPr lang="de-DE" b="0" baseline="0" dirty="0" err="1" smtClean="0"/>
              <a:t>shows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who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supports</a:t>
            </a:r>
            <a:r>
              <a:rPr lang="de-DE" b="0" baseline="0" dirty="0" smtClean="0"/>
              <a:t> Dual VET </a:t>
            </a:r>
            <a:r>
              <a:rPr lang="de-DE" b="0" baseline="0" dirty="0" err="1" smtClean="0"/>
              <a:t>how</a:t>
            </a:r>
            <a:r>
              <a:rPr lang="de-DE" b="0" baseline="0" dirty="0" smtClean="0"/>
              <a:t> (</a:t>
            </a:r>
            <a:r>
              <a:rPr lang="de-DE" b="0" baseline="0" dirty="0" err="1" smtClean="0"/>
              <a:t>which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key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stakeholders</a:t>
            </a:r>
            <a:r>
              <a:rPr lang="de-DE" b="0" baseline="0" dirty="0" smtClean="0"/>
              <a:t>)</a:t>
            </a:r>
            <a:endParaRPr lang="de-D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Key </a:t>
            </a:r>
            <a:r>
              <a:rPr lang="de-DE" dirty="0" err="1" smtClean="0"/>
              <a:t>roles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chambers</a:t>
            </a:r>
            <a:r>
              <a:rPr lang="de-DE" dirty="0" smtClean="0"/>
              <a:t>,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partners</a:t>
            </a:r>
            <a:r>
              <a:rPr lang="de-DE" dirty="0" smtClean="0"/>
              <a:t> and </a:t>
            </a:r>
            <a:r>
              <a:rPr lang="de-DE" dirty="0" err="1" smtClean="0"/>
              <a:t>government</a:t>
            </a:r>
            <a:r>
              <a:rPr lang="de-DE" dirty="0" smtClean="0"/>
              <a:t> in </a:t>
            </a:r>
            <a:r>
              <a:rPr lang="de-DE" baseline="0" dirty="0" err="1" smtClean="0"/>
              <a:t>actively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supporting</a:t>
            </a:r>
            <a:r>
              <a:rPr lang="de-DE" baseline="0" dirty="0" smtClean="0"/>
              <a:t> and </a:t>
            </a:r>
            <a:r>
              <a:rPr lang="de-DE" baseline="0" dirty="0" err="1" smtClean="0"/>
              <a:t>shaping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Dual VET </a:t>
            </a:r>
            <a:r>
              <a:rPr lang="de-DE" baseline="0" dirty="0" err="1" smtClean="0"/>
              <a:t>system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Stakeholders (and </a:t>
            </a:r>
            <a:r>
              <a:rPr lang="de-DE" dirty="0" err="1" smtClean="0"/>
              <a:t>expecially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chambers</a:t>
            </a:r>
            <a:r>
              <a:rPr lang="de-DE" dirty="0" smtClean="0"/>
              <a:t>)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„</a:t>
            </a:r>
            <a:r>
              <a:rPr lang="de-DE" dirty="0" err="1" smtClean="0"/>
              <a:t>guardians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“ </a:t>
            </a:r>
            <a:r>
              <a:rPr lang="de-DE" dirty="0" err="1" smtClean="0"/>
              <a:t>of</a:t>
            </a:r>
            <a:r>
              <a:rPr lang="de-DE" dirty="0" smtClean="0"/>
              <a:t> VET </a:t>
            </a:r>
            <a:r>
              <a:rPr lang="de-DE" dirty="0" err="1" smtClean="0"/>
              <a:t>provided</a:t>
            </a:r>
            <a:r>
              <a:rPr lang="de-DE" baseline="0" dirty="0" smtClean="0"/>
              <a:t> in Dual VET System (</a:t>
            </a:r>
            <a:r>
              <a:rPr lang="de-DE" baseline="0" dirty="0" err="1" smtClean="0"/>
              <a:t>quality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assurance</a:t>
            </a:r>
            <a:r>
              <a:rPr lang="de-DE" baseline="0" dirty="0" smtClean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69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/>
              <a:t>Messages</a:t>
            </a:r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 err="1" smtClean="0"/>
              <a:t>show</a:t>
            </a:r>
            <a:r>
              <a:rPr lang="de-DE" b="0" dirty="0" smtClean="0"/>
              <a:t> </a:t>
            </a:r>
            <a:r>
              <a:rPr lang="de-DE" b="0" dirty="0" err="1" smtClean="0"/>
              <a:t>how</a:t>
            </a:r>
            <a:r>
              <a:rPr lang="de-DE" b="0" dirty="0" smtClean="0"/>
              <a:t> VET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standards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guiding</a:t>
            </a:r>
            <a:r>
              <a:rPr lang="de-DE" b="0" baseline="0" dirty="0" smtClean="0"/>
              <a:t> Dual VET </a:t>
            </a:r>
            <a:r>
              <a:rPr lang="de-DE" b="0" baseline="0" dirty="0" err="1" smtClean="0"/>
              <a:t>delivery</a:t>
            </a:r>
            <a:r>
              <a:rPr lang="de-DE" b="0" baseline="0" dirty="0" smtClean="0"/>
              <a:t> in </a:t>
            </a:r>
            <a:r>
              <a:rPr lang="de-DE" b="0" baseline="0" dirty="0" err="1" smtClean="0"/>
              <a:t>company</a:t>
            </a:r>
            <a:r>
              <a:rPr lang="de-DE" b="0" baseline="0" dirty="0" smtClean="0"/>
              <a:t> and </a:t>
            </a:r>
            <a:r>
              <a:rPr lang="de-DE" b="0" baseline="0" dirty="0" err="1" smtClean="0"/>
              <a:t>school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developed</a:t>
            </a:r>
            <a:r>
              <a:rPr lang="de-DE" b="0" baseline="0" dirty="0" smtClean="0"/>
              <a:t> in a </a:t>
            </a:r>
            <a:r>
              <a:rPr lang="de-DE" b="0" baseline="0" dirty="0" err="1" smtClean="0"/>
              <a:t>coordinated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manner</a:t>
            </a:r>
            <a:endParaRPr lang="de-DE" b="0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baseline="0" dirty="0" smtClean="0"/>
              <a:t>VET </a:t>
            </a:r>
            <a:r>
              <a:rPr lang="de-DE" b="0" baseline="0" dirty="0" err="1" smtClean="0"/>
              <a:t>standards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developed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jointly</a:t>
            </a:r>
            <a:r>
              <a:rPr lang="de-DE" b="0" baseline="0" dirty="0" smtClean="0"/>
              <a:t> (</a:t>
            </a:r>
            <a:r>
              <a:rPr lang="de-DE" b="0" baseline="0" dirty="0" err="1" smtClean="0"/>
              <a:t>with</a:t>
            </a:r>
            <a:r>
              <a:rPr lang="de-DE" b="0" baseline="0" dirty="0" smtClean="0"/>
              <a:t> strong </a:t>
            </a:r>
            <a:r>
              <a:rPr lang="de-DE" b="0" baseline="0" dirty="0" err="1" smtClean="0"/>
              <a:t>involvement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industry</a:t>
            </a:r>
            <a:r>
              <a:rPr lang="de-DE" b="0" baseline="0" dirty="0" smtClean="0"/>
              <a:t> and </a:t>
            </a:r>
            <a:r>
              <a:rPr lang="de-DE" b="0" baseline="0" dirty="0" err="1" smtClean="0"/>
              <a:t>trade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unions</a:t>
            </a:r>
            <a:r>
              <a:rPr lang="de-DE" b="0" baseline="0" dirty="0" smtClean="0"/>
              <a:t>) and </a:t>
            </a:r>
            <a:r>
              <a:rPr lang="de-DE" b="0" baseline="0" dirty="0" err="1" smtClean="0"/>
              <a:t>therefore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close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to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demand</a:t>
            </a:r>
            <a:r>
              <a:rPr lang="de-DE" b="0" baseline="0" dirty="0" smtClean="0"/>
              <a:t> (</a:t>
            </a:r>
            <a:r>
              <a:rPr lang="de-DE" b="0" baseline="0" dirty="0" err="1" smtClean="0"/>
              <a:t>social</a:t>
            </a:r>
            <a:r>
              <a:rPr lang="de-DE" b="0" baseline="0" dirty="0" smtClean="0"/>
              <a:t> and </a:t>
            </a:r>
            <a:r>
              <a:rPr lang="de-DE" b="0" baseline="0" dirty="0" err="1" smtClean="0"/>
              <a:t>economic</a:t>
            </a:r>
            <a:r>
              <a:rPr lang="de-DE" b="0" baseline="0" dirty="0" smtClean="0"/>
              <a:t>) </a:t>
            </a:r>
            <a:r>
              <a:rPr lang="de-DE" b="0" baseline="0" dirty="0" err="1" smtClean="0"/>
              <a:t>as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well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accepted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by</a:t>
            </a:r>
            <a:r>
              <a:rPr lang="de-DE" b="0" baseline="0" dirty="0" smtClean="0"/>
              <a:t> all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baseline="0" dirty="0" smtClean="0"/>
              <a:t>In </a:t>
            </a:r>
            <a:r>
              <a:rPr lang="de-DE" b="0" baseline="0" dirty="0" err="1" smtClean="0"/>
              <a:t>general</a:t>
            </a:r>
            <a:r>
              <a:rPr lang="de-DE" b="0" baseline="0" dirty="0" smtClean="0"/>
              <a:t>,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impulse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updating</a:t>
            </a:r>
            <a:r>
              <a:rPr lang="de-DE" b="0" baseline="0" dirty="0" smtClean="0"/>
              <a:t>/</a:t>
            </a:r>
            <a:r>
              <a:rPr lang="de-DE" b="0" baseline="0" dirty="0" err="1" smtClean="0"/>
              <a:t>changing</a:t>
            </a:r>
            <a:r>
              <a:rPr lang="de-DE" b="0" baseline="0" dirty="0" smtClean="0"/>
              <a:t>/</a:t>
            </a:r>
            <a:r>
              <a:rPr lang="de-DE" b="0" baseline="0" dirty="0" err="1" smtClean="0"/>
              <a:t>developing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occupations</a:t>
            </a:r>
            <a:r>
              <a:rPr lang="de-DE" b="0" baseline="0" dirty="0" smtClean="0"/>
              <a:t> and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respective</a:t>
            </a:r>
            <a:r>
              <a:rPr lang="de-DE" b="0" baseline="0" dirty="0" smtClean="0"/>
              <a:t> Dual VET </a:t>
            </a:r>
            <a:r>
              <a:rPr lang="de-DE" b="0" baseline="0" dirty="0" err="1" smtClean="0"/>
              <a:t>standards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comes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from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companies</a:t>
            </a:r>
            <a:endParaRPr lang="de-DE" b="0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 dirty="0" smtClean="0"/>
              <a:t>Through </a:t>
            </a:r>
            <a:r>
              <a:rPr lang="de-DE" sz="1200" baseline="0" dirty="0" err="1" smtClean="0"/>
              <a:t>this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highly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formalized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process</a:t>
            </a:r>
            <a:r>
              <a:rPr lang="de-DE" sz="1200" baseline="0" dirty="0" smtClean="0"/>
              <a:t>, a </a:t>
            </a:r>
            <a:r>
              <a:rPr lang="de-DE" sz="1200" baseline="0" dirty="0" err="1" smtClean="0"/>
              <a:t>continuous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cycle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demand</a:t>
            </a:r>
            <a:r>
              <a:rPr lang="de-DE" sz="1200" baseline="0" dirty="0" smtClean="0"/>
              <a:t>, </a:t>
            </a:r>
            <a:r>
              <a:rPr lang="de-DE" sz="1200" baseline="0" dirty="0" err="1" smtClean="0"/>
              <a:t>updating</a:t>
            </a:r>
            <a:r>
              <a:rPr lang="de-DE" sz="1200" baseline="0" dirty="0" smtClean="0"/>
              <a:t>/</a:t>
            </a:r>
            <a:r>
              <a:rPr lang="de-DE" sz="1200" baseline="0" dirty="0" err="1" smtClean="0"/>
              <a:t>development</a:t>
            </a:r>
            <a:r>
              <a:rPr lang="de-DE" sz="1200" baseline="0" dirty="0" smtClean="0"/>
              <a:t> and </a:t>
            </a:r>
            <a:r>
              <a:rPr lang="de-DE" sz="1200" baseline="0" dirty="0" err="1" smtClean="0"/>
              <a:t>implementation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is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maintained</a:t>
            </a:r>
            <a:r>
              <a:rPr lang="de-DE" sz="1200" baseline="0" dirty="0" smtClean="0"/>
              <a:t>, </a:t>
            </a:r>
            <a:r>
              <a:rPr lang="de-DE" sz="1200" baseline="0" dirty="0" err="1" smtClean="0"/>
              <a:t>which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keeps</a:t>
            </a:r>
            <a:r>
              <a:rPr lang="de-DE" sz="1200" baseline="0" dirty="0" smtClean="0"/>
              <a:t> Dual VET </a:t>
            </a:r>
            <a:r>
              <a:rPr lang="de-DE" sz="1200" baseline="0" dirty="0" err="1" smtClean="0"/>
              <a:t>standards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close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to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world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work</a:t>
            </a:r>
            <a:r>
              <a:rPr lang="de-DE" sz="1200" baseline="0" dirty="0" smtClean="0"/>
              <a:t> 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680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baseline="0" dirty="0" smtClean="0"/>
              <a:t>Messages</a:t>
            </a:r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Dual VET </a:t>
            </a:r>
            <a:r>
              <a:rPr lang="de-DE" b="0" baseline="0" dirty="0" err="1" smtClean="0"/>
              <a:t>standards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each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occupation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composed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standards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guiding</a:t>
            </a:r>
            <a:r>
              <a:rPr lang="de-DE" b="0" baseline="0" dirty="0" smtClean="0"/>
              <a:t> VET </a:t>
            </a:r>
            <a:r>
              <a:rPr lang="de-DE" b="0" baseline="0" dirty="0" err="1" smtClean="0"/>
              <a:t>delivery</a:t>
            </a:r>
            <a:r>
              <a:rPr lang="de-DE" b="0" baseline="0" dirty="0" smtClean="0"/>
              <a:t> in </a:t>
            </a:r>
            <a:r>
              <a:rPr lang="de-DE" b="0" baseline="0" dirty="0" err="1" smtClean="0"/>
              <a:t>both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learning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venues</a:t>
            </a:r>
            <a:endParaRPr lang="de-DE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Dual VET </a:t>
            </a:r>
            <a:r>
              <a:rPr lang="de-DE" b="0" baseline="0" dirty="0" err="1" smtClean="0"/>
              <a:t>standards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formalize</a:t>
            </a:r>
            <a:r>
              <a:rPr lang="de-DE" b="0" baseline="0" dirty="0" smtClean="0"/>
              <a:t> an </a:t>
            </a:r>
            <a:r>
              <a:rPr lang="de-DE" b="0" u="sng" baseline="0" dirty="0" err="1" smtClean="0"/>
              <a:t>already</a:t>
            </a:r>
            <a:r>
              <a:rPr lang="de-DE" b="0" u="sng" baseline="0" dirty="0" smtClean="0"/>
              <a:t> </a:t>
            </a:r>
            <a:r>
              <a:rPr lang="de-DE" b="0" u="sng" baseline="0" dirty="0" err="1" smtClean="0"/>
              <a:t>accomplished</a:t>
            </a:r>
            <a:r>
              <a:rPr lang="de-DE" b="0" u="sng" baseline="0" dirty="0" smtClean="0"/>
              <a:t> </a:t>
            </a:r>
            <a:r>
              <a:rPr lang="de-DE" b="0" u="sng" baseline="0" dirty="0" err="1" smtClean="0"/>
              <a:t>agreement</a:t>
            </a:r>
            <a:r>
              <a:rPr lang="de-DE" b="0" u="sng" baseline="0" dirty="0" smtClean="0"/>
              <a:t> </a:t>
            </a:r>
            <a:r>
              <a:rPr lang="de-DE" b="0" baseline="0" dirty="0" err="1" smtClean="0"/>
              <a:t>among</a:t>
            </a:r>
            <a:r>
              <a:rPr lang="de-DE" b="0" baseline="0" dirty="0" smtClean="0"/>
              <a:t> all relevant </a:t>
            </a:r>
            <a:r>
              <a:rPr lang="de-DE" b="0" baseline="0" dirty="0" err="1" smtClean="0"/>
              <a:t>stakeholders</a:t>
            </a:r>
            <a:r>
              <a:rPr lang="de-DE" b="0" baseline="0" dirty="0" smtClean="0"/>
              <a:t> on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standards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which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should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guide</a:t>
            </a:r>
            <a:r>
              <a:rPr lang="de-DE" b="0" baseline="0" dirty="0" smtClean="0"/>
              <a:t> Dual VET, </a:t>
            </a:r>
            <a:r>
              <a:rPr lang="de-DE" b="0" baseline="0" dirty="0" err="1" smtClean="0"/>
              <a:t>hence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not </a:t>
            </a:r>
            <a:r>
              <a:rPr lang="de-DE" b="0" baseline="0" dirty="0" err="1" smtClean="0"/>
              <a:t>simply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imposed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from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above</a:t>
            </a:r>
            <a:r>
              <a:rPr lang="de-DE" b="0" baseline="0" dirty="0" smtClean="0"/>
              <a:t>, but, </a:t>
            </a:r>
            <a:r>
              <a:rPr lang="de-DE" b="0" baseline="0" dirty="0" err="1" smtClean="0"/>
              <a:t>when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finally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promulgated</a:t>
            </a:r>
            <a:r>
              <a:rPr lang="de-DE" b="0" baseline="0" dirty="0" smtClean="0"/>
              <a:t>,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already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accepted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by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those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who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implement</a:t>
            </a:r>
            <a:r>
              <a:rPr lang="de-DE" b="0" baseline="0" dirty="0" smtClean="0"/>
              <a:t> and </a:t>
            </a:r>
            <a:r>
              <a:rPr lang="de-DE" b="0" baseline="0" dirty="0" err="1" smtClean="0"/>
              <a:t>monitor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these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standards</a:t>
            </a:r>
            <a:r>
              <a:rPr lang="de-DE" b="0" baseline="0" dirty="0" smtClean="0"/>
              <a:t> (</a:t>
            </a:r>
            <a:r>
              <a:rPr lang="de-DE" b="0" baseline="0" dirty="0" err="1" smtClean="0"/>
              <a:t>most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importantly</a:t>
            </a:r>
            <a:r>
              <a:rPr lang="de-DE" b="0" baseline="0" dirty="0" smtClean="0"/>
              <a:t>, </a:t>
            </a:r>
            <a:r>
              <a:rPr lang="de-DE" b="0" baseline="0" dirty="0" err="1" smtClean="0"/>
              <a:t>by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business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community</a:t>
            </a:r>
            <a:r>
              <a:rPr lang="de-DE" b="0" baseline="0" dirty="0" smtClean="0"/>
              <a:t>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680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/>
              <a:t>Messages</a:t>
            </a:r>
            <a:endParaRPr lang="de-DE" b="1" baseline="0" dirty="0" smtClean="0"/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 smtClean="0"/>
              <a:t>Slide </a:t>
            </a:r>
            <a:r>
              <a:rPr lang="de-DE" b="0" dirty="0" err="1" smtClean="0"/>
              <a:t>shows</a:t>
            </a:r>
            <a:r>
              <a:rPr lang="de-DE" b="0" dirty="0" smtClean="0"/>
              <a:t> </a:t>
            </a:r>
            <a:r>
              <a:rPr lang="de-DE" b="0" dirty="0" err="1" smtClean="0"/>
              <a:t>the</a:t>
            </a:r>
            <a:r>
              <a:rPr lang="de-DE" b="0" dirty="0" smtClean="0"/>
              <a:t> legal </a:t>
            </a:r>
            <a:r>
              <a:rPr lang="de-DE" b="0" dirty="0" err="1" smtClean="0"/>
              <a:t>framework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baseline="0" dirty="0" smtClean="0"/>
              <a:t> Dual VET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baseline="0" dirty="0" smtClean="0"/>
              <a:t>The </a:t>
            </a:r>
            <a:r>
              <a:rPr lang="de-DE" b="0" baseline="0" dirty="0" err="1" smtClean="0"/>
              <a:t>Vocational</a:t>
            </a:r>
            <a:r>
              <a:rPr lang="de-DE" b="0" baseline="0" dirty="0" smtClean="0"/>
              <a:t> Training Act </a:t>
            </a:r>
            <a:r>
              <a:rPr lang="de-DE" b="0" baseline="0" dirty="0" err="1" smtClean="0"/>
              <a:t>makes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core</a:t>
            </a:r>
            <a:r>
              <a:rPr lang="de-DE" b="0" baseline="0" dirty="0" smtClean="0"/>
              <a:t> legal </a:t>
            </a:r>
            <a:r>
              <a:rPr lang="de-DE" b="0" baseline="0" dirty="0" err="1" smtClean="0"/>
              <a:t>provisions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</a:t>
            </a:r>
            <a:r>
              <a:rPr lang="de-DE" b="0" baseline="0" dirty="0" smtClean="0"/>
              <a:t> Dual VET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baseline="0" dirty="0" err="1" smtClean="0"/>
              <a:t>However</a:t>
            </a:r>
            <a:r>
              <a:rPr lang="de-DE" b="0" baseline="0" dirty="0" smtClean="0"/>
              <a:t>, </a:t>
            </a:r>
            <a:r>
              <a:rPr lang="de-DE" b="0" baseline="0" dirty="0" err="1" smtClean="0"/>
              <a:t>there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also </a:t>
            </a:r>
            <a:r>
              <a:rPr lang="de-DE" b="0" baseline="0" dirty="0" err="1" smtClean="0"/>
              <a:t>other</a:t>
            </a:r>
            <a:r>
              <a:rPr lang="de-DE" b="0" baseline="0" dirty="0" smtClean="0"/>
              <a:t> Laws </a:t>
            </a:r>
            <a:r>
              <a:rPr lang="de-DE" b="0" baseline="0" dirty="0" err="1" smtClean="0"/>
              <a:t>which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regulate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aspects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Dual VET, and </a:t>
            </a:r>
            <a:r>
              <a:rPr lang="de-DE" b="0" baseline="0" dirty="0" err="1" smtClean="0"/>
              <a:t>which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to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some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extent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coordinated</a:t>
            </a:r>
            <a:r>
              <a:rPr lang="de-DE" b="0" baseline="0" dirty="0" smtClean="0"/>
              <a:t> and </a:t>
            </a:r>
            <a:r>
              <a:rPr lang="de-DE" b="0" baseline="0" dirty="0" err="1" smtClean="0"/>
              <a:t>hence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complementary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with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Vocational</a:t>
            </a:r>
            <a:r>
              <a:rPr lang="de-DE" b="0" baseline="0" dirty="0" smtClean="0"/>
              <a:t> Training Act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133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Messages</a:t>
            </a:r>
          </a:p>
          <a:p>
            <a:endParaRPr lang="de-DE" b="1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baseline="0" dirty="0" smtClean="0"/>
              <a:t>Summary and </a:t>
            </a:r>
            <a:r>
              <a:rPr lang="de-DE" b="0" baseline="0" dirty="0" err="1" smtClean="0"/>
              <a:t>main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messages</a:t>
            </a:r>
            <a:endParaRPr lang="de-DE" b="0" dirty="0" smtClean="0"/>
          </a:p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920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Messages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dirty="0" smtClean="0">
                <a:solidFill>
                  <a:srgbClr val="FF0000"/>
                </a:solidFill>
              </a:rPr>
              <a:t>Summary </a:t>
            </a:r>
            <a:r>
              <a:rPr lang="de-DE" sz="1200" b="0" dirty="0" err="1" smtClean="0">
                <a:solidFill>
                  <a:srgbClr val="FF0000"/>
                </a:solidFill>
              </a:rPr>
              <a:t>of</a:t>
            </a:r>
            <a:r>
              <a:rPr lang="de-DE" sz="1200" b="0" dirty="0" smtClean="0">
                <a:solidFill>
                  <a:srgbClr val="FF0000"/>
                </a:solidFill>
              </a:rPr>
              <a:t> </a:t>
            </a:r>
            <a:r>
              <a:rPr lang="de-DE" sz="1200" b="0" dirty="0" err="1" smtClean="0">
                <a:solidFill>
                  <a:srgbClr val="FF0000"/>
                </a:solidFill>
              </a:rPr>
              <a:t>stakeholders</a:t>
            </a:r>
            <a:r>
              <a:rPr lang="de-DE" sz="1200" b="0" dirty="0" smtClean="0">
                <a:solidFill>
                  <a:srgbClr val="FF0000"/>
                </a:solidFill>
              </a:rPr>
              <a:t> and </a:t>
            </a:r>
            <a:r>
              <a:rPr lang="de-DE" sz="1200" b="0" dirty="0" err="1" smtClean="0">
                <a:solidFill>
                  <a:srgbClr val="FF0000"/>
                </a:solidFill>
              </a:rPr>
              <a:t>their</a:t>
            </a:r>
            <a:r>
              <a:rPr lang="de-DE" sz="1200" b="0" baseline="0" dirty="0" smtClean="0">
                <a:solidFill>
                  <a:srgbClr val="FF0000"/>
                </a:solidFill>
              </a:rPr>
              <a:t> </a:t>
            </a:r>
            <a:r>
              <a:rPr lang="de-DE" sz="1200" b="0" dirty="0" err="1" smtClean="0">
                <a:solidFill>
                  <a:srgbClr val="FF0000"/>
                </a:solidFill>
              </a:rPr>
              <a:t>linkages</a:t>
            </a:r>
            <a:r>
              <a:rPr lang="de-DE" sz="1200" b="0" dirty="0" smtClean="0">
                <a:solidFill>
                  <a:srgbClr val="FF0000"/>
                </a:solidFill>
              </a:rPr>
              <a:t> </a:t>
            </a:r>
            <a:r>
              <a:rPr lang="de-DE" sz="1200" b="0" dirty="0" err="1" smtClean="0">
                <a:solidFill>
                  <a:srgbClr val="FF0000"/>
                </a:solidFill>
              </a:rPr>
              <a:t>adding</a:t>
            </a:r>
            <a:r>
              <a:rPr lang="de-DE" sz="1200" b="0" dirty="0" smtClean="0">
                <a:solidFill>
                  <a:srgbClr val="FF0000"/>
                </a:solidFill>
              </a:rPr>
              <a:t> </a:t>
            </a:r>
            <a:r>
              <a:rPr lang="de-DE" sz="1200" b="0" dirty="0" err="1" smtClean="0">
                <a:solidFill>
                  <a:srgbClr val="FF0000"/>
                </a:solidFill>
              </a:rPr>
              <a:t>up</a:t>
            </a:r>
            <a:r>
              <a:rPr lang="de-DE" sz="1200" b="0" baseline="0" dirty="0" smtClean="0">
                <a:solidFill>
                  <a:srgbClr val="FF0000"/>
                </a:solidFill>
              </a:rPr>
              <a:t> </a:t>
            </a:r>
            <a:r>
              <a:rPr lang="de-DE" sz="1200" b="0" baseline="0" dirty="0" err="1" smtClean="0">
                <a:solidFill>
                  <a:srgbClr val="FF0000"/>
                </a:solidFill>
              </a:rPr>
              <a:t>to</a:t>
            </a:r>
            <a:r>
              <a:rPr lang="de-DE" sz="1200" b="0" baseline="0" dirty="0" smtClean="0">
                <a:solidFill>
                  <a:srgbClr val="FF0000"/>
                </a:solidFill>
              </a:rPr>
              <a:t> </a:t>
            </a:r>
            <a:r>
              <a:rPr lang="de-DE" sz="1200" b="0" baseline="0" dirty="0" err="1" smtClean="0">
                <a:solidFill>
                  <a:srgbClr val="FF0000"/>
                </a:solidFill>
              </a:rPr>
              <a:t>the</a:t>
            </a:r>
            <a:r>
              <a:rPr lang="de-DE" sz="1200" b="0" baseline="0" dirty="0" smtClean="0">
                <a:solidFill>
                  <a:srgbClr val="FF0000"/>
                </a:solidFill>
              </a:rPr>
              <a:t> „House </a:t>
            </a:r>
            <a:r>
              <a:rPr lang="de-DE" sz="1200" b="0" baseline="0" dirty="0" err="1" smtClean="0">
                <a:solidFill>
                  <a:srgbClr val="FF0000"/>
                </a:solidFill>
              </a:rPr>
              <a:t>of</a:t>
            </a:r>
            <a:r>
              <a:rPr lang="de-DE" sz="1200" b="0" baseline="0" dirty="0" smtClean="0">
                <a:solidFill>
                  <a:srgbClr val="FF0000"/>
                </a:solidFill>
              </a:rPr>
              <a:t> Dual VET“</a:t>
            </a:r>
            <a:endParaRPr lang="de-DE" sz="1200" b="0" dirty="0" smtClean="0">
              <a:solidFill>
                <a:srgbClr val="FF0000"/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Dual VET </a:t>
            </a:r>
            <a:r>
              <a:rPr lang="de-DE" sz="1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</a:t>
            </a:r>
            <a:r>
              <a:rPr lang="de-DE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manages</a:t>
            </a:r>
            <a:r>
              <a:rPr lang="de-DE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bring </a:t>
            </a:r>
            <a:r>
              <a:rPr lang="de-DE" sz="1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worlds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under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roof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through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proven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again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again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capacity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modernizing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itself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according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demands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economy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society</a:t>
            </a:r>
            <a:endParaRPr lang="de-DE" sz="1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central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actors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Dual VET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employer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trainee</a:t>
            </a:r>
            <a:endParaRPr lang="de-DE" sz="1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Government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industry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share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role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VET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delivery</a:t>
            </a:r>
            <a:endParaRPr lang="de-DE" sz="1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Government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chambers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partners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provide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foundation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Dual VET</a:t>
            </a:r>
          </a:p>
          <a:p>
            <a:pPr defTabSz="94759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51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964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Messages</a:t>
            </a:r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Slide </a:t>
            </a:r>
            <a:r>
              <a:rPr lang="de-DE" b="0" baseline="0" dirty="0" err="1" smtClean="0"/>
              <a:t>summarizes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what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each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stakeholders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gains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from</a:t>
            </a:r>
            <a:r>
              <a:rPr lang="de-DE" b="0" baseline="0" dirty="0" smtClean="0"/>
              <a:t> Dual VET</a:t>
            </a:r>
            <a:endParaRPr lang="de-DE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„Triple </a:t>
            </a:r>
            <a:r>
              <a:rPr lang="de-DE" dirty="0" err="1" smtClean="0"/>
              <a:t>Win</a:t>
            </a:r>
            <a:r>
              <a:rPr lang="de-DE" dirty="0" smtClean="0"/>
              <a:t>“ </a:t>
            </a:r>
            <a:r>
              <a:rPr lang="de-DE" dirty="0" err="1" smtClean="0"/>
              <a:t>of</a:t>
            </a:r>
            <a:r>
              <a:rPr lang="de-DE" dirty="0" smtClean="0"/>
              <a:t> Dual VET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Companies </a:t>
            </a:r>
            <a:r>
              <a:rPr lang="de-DE" baseline="0" dirty="0" err="1" smtClean="0"/>
              <a:t>significantly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benefit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both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short</a:t>
            </a:r>
            <a:r>
              <a:rPr lang="de-DE" baseline="0" dirty="0" smtClean="0"/>
              <a:t> and </a:t>
            </a:r>
            <a:r>
              <a:rPr lang="de-DE" baseline="0" dirty="0" err="1" smtClean="0"/>
              <a:t>long</a:t>
            </a:r>
            <a:r>
              <a:rPr lang="de-DE" baseline="0" dirty="0" smtClean="0"/>
              <a:t>-term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Matching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labor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through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Dual VET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avoids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potential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economic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labor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mismatch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909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Messages</a:t>
            </a:r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Slide </a:t>
            </a:r>
            <a:r>
              <a:rPr lang="de-DE" b="0" baseline="0" dirty="0" err="1" smtClean="0"/>
              <a:t>summarizes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current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challenges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</a:t>
            </a:r>
            <a:r>
              <a:rPr lang="de-DE" b="0" baseline="0" dirty="0" smtClean="0"/>
              <a:t> Dual VET in Germany</a:t>
            </a:r>
            <a:endParaRPr lang="de-DE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 smtClean="0"/>
              <a:t>The</a:t>
            </a:r>
            <a:r>
              <a:rPr lang="de-DE" b="0" baseline="0" dirty="0" smtClean="0"/>
              <a:t> Dual VET </a:t>
            </a:r>
            <a:r>
              <a:rPr lang="de-DE" b="0" baseline="0" dirty="0" err="1" smtClean="0"/>
              <a:t>system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faces</a:t>
            </a:r>
            <a:r>
              <a:rPr lang="de-DE" b="0" baseline="0" dirty="0" smtClean="0"/>
              <a:t> a </a:t>
            </a:r>
            <a:r>
              <a:rPr lang="de-DE" b="0" baseline="0" dirty="0" err="1" smtClean="0"/>
              <a:t>number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challenges</a:t>
            </a:r>
            <a:endParaRPr lang="de-DE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Dual VET in Germany </a:t>
            </a:r>
            <a:r>
              <a:rPr lang="de-DE" b="0" baseline="0" dirty="0" err="1" smtClean="0"/>
              <a:t>may</a:t>
            </a:r>
            <a:r>
              <a:rPr lang="de-DE" b="0" baseline="0" dirty="0" smtClean="0"/>
              <a:t> also </a:t>
            </a:r>
            <a:r>
              <a:rPr lang="de-DE" b="0" baseline="0" dirty="0" err="1" smtClean="0"/>
              <a:t>benefit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by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learning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from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experiences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other</a:t>
            </a:r>
            <a:r>
              <a:rPr lang="de-DE" b="0" baseline="0" dirty="0" smtClean="0"/>
              <a:t> countries </a:t>
            </a:r>
            <a:r>
              <a:rPr lang="de-DE" b="0" baseline="0" dirty="0" err="1" smtClean="0"/>
              <a:t>with</a:t>
            </a:r>
            <a:r>
              <a:rPr lang="de-DE" b="0" baseline="0" dirty="0" smtClean="0"/>
              <a:t> VET </a:t>
            </a:r>
            <a:r>
              <a:rPr lang="de-DE" b="0" baseline="0" dirty="0" err="1" smtClean="0"/>
              <a:t>to</a:t>
            </a:r>
            <a:r>
              <a:rPr lang="de-DE" b="0" baseline="0" dirty="0" smtClean="0"/>
              <a:t> deal </a:t>
            </a:r>
            <a:r>
              <a:rPr lang="de-DE" b="0" baseline="0" dirty="0" err="1" smtClean="0"/>
              <a:t>with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these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challenges</a:t>
            </a:r>
            <a:endParaRPr lang="de-DE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A </a:t>
            </a:r>
            <a:r>
              <a:rPr lang="de-DE" b="0" baseline="0" dirty="0" err="1" smtClean="0"/>
              <a:t>strength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Dual VET </a:t>
            </a:r>
            <a:r>
              <a:rPr lang="de-DE" b="0" baseline="0" dirty="0" err="1" smtClean="0"/>
              <a:t>system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is</a:t>
            </a:r>
            <a:r>
              <a:rPr lang="de-DE" b="0" baseline="0" dirty="0" smtClean="0"/>
              <a:t> also </a:t>
            </a:r>
            <a:r>
              <a:rPr lang="de-DE" b="0" baseline="0" dirty="0" err="1" smtClean="0"/>
              <a:t>displayed</a:t>
            </a:r>
            <a:r>
              <a:rPr lang="de-DE" b="0" baseline="0" dirty="0" smtClean="0"/>
              <a:t> in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fact</a:t>
            </a:r>
            <a:r>
              <a:rPr lang="de-DE" b="0" baseline="0" dirty="0" smtClean="0"/>
              <a:t>, </a:t>
            </a:r>
            <a:r>
              <a:rPr lang="de-DE" b="0" baseline="0" dirty="0" err="1" smtClean="0"/>
              <a:t>that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through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institutional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research</a:t>
            </a:r>
            <a:r>
              <a:rPr lang="de-DE" b="0" baseline="0" dirty="0" smtClean="0"/>
              <a:t> and </a:t>
            </a:r>
            <a:r>
              <a:rPr lang="de-DE" b="0" baseline="0" dirty="0" err="1" smtClean="0"/>
              <a:t>monitoring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challenges</a:t>
            </a:r>
            <a:r>
              <a:rPr lang="de-DE" b="0" baseline="0" dirty="0" smtClean="0"/>
              <a:t> and </a:t>
            </a:r>
            <a:r>
              <a:rPr lang="de-DE" b="0" baseline="0" dirty="0" err="1" smtClean="0"/>
              <a:t>problems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known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very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early</a:t>
            </a:r>
            <a:r>
              <a:rPr lang="de-DE" b="0" baseline="0" dirty="0" smtClean="0"/>
              <a:t> on, </a:t>
            </a:r>
            <a:r>
              <a:rPr lang="de-DE" b="0" baseline="0" dirty="0" err="1" smtClean="0"/>
              <a:t>providing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politics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with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evidence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required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action</a:t>
            </a:r>
            <a:r>
              <a:rPr lang="de-DE" b="0" baseline="0" dirty="0" smtClean="0"/>
              <a:t>.</a:t>
            </a:r>
            <a:endParaRPr lang="de-DE" b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596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 smtClean="0"/>
              <a:t>Messages</a:t>
            </a:r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 smtClean="0"/>
              <a:t>Slide </a:t>
            </a:r>
            <a:r>
              <a:rPr lang="de-DE" b="0" dirty="0" err="1" smtClean="0"/>
              <a:t>shows</a:t>
            </a:r>
            <a:r>
              <a:rPr lang="de-DE" b="0" dirty="0" smtClean="0"/>
              <a:t> </a:t>
            </a:r>
            <a:r>
              <a:rPr lang="de-DE" b="0" dirty="0" err="1" smtClean="0"/>
              <a:t>under</a:t>
            </a:r>
            <a:r>
              <a:rPr lang="de-DE" b="0" dirty="0" smtClean="0"/>
              <a:t> </a:t>
            </a:r>
            <a:r>
              <a:rPr lang="de-DE" b="0" baseline="0" dirty="0" err="1" smtClean="0"/>
              <a:t>which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auxiliary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structural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conditions</a:t>
            </a:r>
            <a:r>
              <a:rPr lang="de-DE" b="0" baseline="0" dirty="0" smtClean="0"/>
              <a:t> Dual VET </a:t>
            </a:r>
            <a:r>
              <a:rPr lang="de-DE" b="0" baseline="0" dirty="0" err="1" smtClean="0"/>
              <a:t>operates</a:t>
            </a:r>
            <a:r>
              <a:rPr lang="de-DE" b="0" baseline="0" dirty="0" smtClean="0"/>
              <a:t> in Germany</a:t>
            </a:r>
            <a:endParaRPr lang="de-D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Without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structural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conditions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place</a:t>
            </a:r>
            <a:r>
              <a:rPr lang="de-DE" baseline="0" dirty="0" smtClean="0"/>
              <a:t>, Dual VET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work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same </a:t>
            </a:r>
            <a:r>
              <a:rPr lang="de-DE" baseline="0" dirty="0" err="1" smtClean="0"/>
              <a:t>way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A </a:t>
            </a:r>
            <a:r>
              <a:rPr lang="de-DE" baseline="0" dirty="0" err="1" smtClean="0"/>
              <a:t>wholesale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transfer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German Dual VET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countries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conditions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not in </a:t>
            </a:r>
            <a:r>
              <a:rPr lang="de-DE" baseline="0" dirty="0" err="1" smtClean="0"/>
              <a:t>place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therefore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possible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366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smtClean="0"/>
              <a:t>Messages</a:t>
            </a:r>
            <a:endParaRPr lang="de-DE" b="1" baseline="0" dirty="0" smtClean="0"/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The 5 </a:t>
            </a:r>
            <a:r>
              <a:rPr lang="de-DE" b="0" baseline="0" dirty="0" err="1" smtClean="0"/>
              <a:t>quality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features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derived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from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experiences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Dual VET in Germany and </a:t>
            </a:r>
            <a:r>
              <a:rPr lang="de-DE" b="0" baseline="0" dirty="0" err="1" smtClean="0"/>
              <a:t>define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general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key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characteristics</a:t>
            </a:r>
            <a:r>
              <a:rPr lang="de-DE" b="0" baseline="0" dirty="0" smtClean="0"/>
              <a:t> a </a:t>
            </a:r>
            <a:r>
              <a:rPr lang="de-DE" b="0" baseline="0" dirty="0" err="1" smtClean="0"/>
              <a:t>demand-oriented</a:t>
            </a:r>
            <a:r>
              <a:rPr lang="de-DE" b="0" baseline="0" dirty="0" smtClean="0"/>
              <a:t> VET </a:t>
            </a:r>
            <a:r>
              <a:rPr lang="de-DE" b="0" baseline="0" dirty="0" err="1" smtClean="0"/>
              <a:t>system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should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have</a:t>
            </a:r>
            <a:r>
              <a:rPr lang="de-DE" b="0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The 5 </a:t>
            </a:r>
            <a:r>
              <a:rPr lang="de-DE" b="0" baseline="0" dirty="0" err="1" smtClean="0"/>
              <a:t>quality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features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may</a:t>
            </a:r>
            <a:r>
              <a:rPr lang="de-DE" b="0" baseline="0" dirty="0" smtClean="0"/>
              <a:t> also </a:t>
            </a:r>
            <a:r>
              <a:rPr lang="de-DE" b="0" baseline="0" dirty="0" err="1" smtClean="0"/>
              <a:t>provide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some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guidance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toward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which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elements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Dual VET </a:t>
            </a:r>
            <a:r>
              <a:rPr lang="de-DE" b="0" baseline="0" dirty="0" err="1" smtClean="0"/>
              <a:t>could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be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utilized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strengthening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quality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VET in </a:t>
            </a:r>
            <a:r>
              <a:rPr lang="de-DE" b="0" baseline="0" dirty="0" err="1" smtClean="0"/>
              <a:t>other</a:t>
            </a:r>
            <a:r>
              <a:rPr lang="de-DE" b="0" baseline="0" dirty="0" smtClean="0"/>
              <a:t> countries</a:t>
            </a:r>
            <a:endParaRPr lang="de-DE" b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480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</a:t>
            </a:r>
            <a:endParaRPr lang="de-DE" b="1" baseline="0" dirty="0" smtClean="0"/>
          </a:p>
          <a:p>
            <a:endParaRPr lang="de-DE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Slide </a:t>
            </a:r>
            <a:r>
              <a:rPr lang="de-DE" b="0" baseline="0" dirty="0" err="1" smtClean="0"/>
              <a:t>provides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resources</a:t>
            </a:r>
            <a:r>
              <a:rPr lang="de-DE" b="0" baseline="0" dirty="0" smtClean="0"/>
              <a:t> in </a:t>
            </a:r>
            <a:r>
              <a:rPr lang="de-DE" b="0" baseline="0" dirty="0" err="1" smtClean="0"/>
              <a:t>case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further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requests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information</a:t>
            </a:r>
            <a:endParaRPr lang="de-DE" b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480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4800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103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Messages</a:t>
            </a:r>
            <a:endParaRPr lang="de-DE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A large </a:t>
            </a:r>
            <a:r>
              <a:rPr lang="de-DE" b="0" baseline="0" dirty="0" err="1" smtClean="0"/>
              <a:t>number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people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choose</a:t>
            </a:r>
            <a:r>
              <a:rPr lang="de-DE" b="0" baseline="0" dirty="0" smtClean="0"/>
              <a:t> Dual VET </a:t>
            </a:r>
            <a:r>
              <a:rPr lang="de-DE" b="0" baseline="0" dirty="0" err="1" smtClean="0"/>
              <a:t>to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gain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enter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labor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market</a:t>
            </a:r>
            <a:endParaRPr lang="de-DE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Dual VET </a:t>
            </a:r>
            <a:r>
              <a:rPr lang="de-DE" b="0" baseline="0" dirty="0" err="1" smtClean="0"/>
              <a:t>provides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one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possible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track</a:t>
            </a:r>
            <a:r>
              <a:rPr lang="de-DE" b="0" baseline="0" dirty="0" smtClean="0"/>
              <a:t> in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vocational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training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system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Germany, not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only</a:t>
            </a:r>
            <a:endParaRPr lang="de-DE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Dual VET </a:t>
            </a:r>
            <a:r>
              <a:rPr lang="de-DE" b="0" baseline="0" dirty="0" err="1" smtClean="0"/>
              <a:t>leads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to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employment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earlier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than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higher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education</a:t>
            </a:r>
            <a:r>
              <a:rPr lang="de-DE" b="0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Access </a:t>
            </a:r>
            <a:r>
              <a:rPr lang="de-DE" b="0" baseline="0" dirty="0" err="1" smtClean="0"/>
              <a:t>from</a:t>
            </a:r>
            <a:r>
              <a:rPr lang="de-DE" b="0" baseline="0" dirty="0" smtClean="0"/>
              <a:t> Dual VET </a:t>
            </a:r>
            <a:r>
              <a:rPr lang="de-DE" b="0" baseline="0" dirty="0" err="1" smtClean="0"/>
              <a:t>to</a:t>
            </a:r>
            <a:r>
              <a:rPr lang="de-DE" b="0" baseline="0" dirty="0" smtClean="0"/>
              <a:t> Higher </a:t>
            </a:r>
            <a:r>
              <a:rPr lang="de-DE" b="0" baseline="0" dirty="0" err="1" smtClean="0"/>
              <a:t>Edudation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possible</a:t>
            </a:r>
            <a:r>
              <a:rPr lang="de-DE" b="0" baseline="0" dirty="0" smtClean="0"/>
              <a:t> but not </a:t>
            </a:r>
            <a:r>
              <a:rPr lang="de-DE" b="0" baseline="0" dirty="0" err="1" smtClean="0"/>
              <a:t>shown</a:t>
            </a:r>
            <a:r>
              <a:rPr lang="de-DE" b="0" baseline="0" dirty="0" smtClean="0"/>
              <a:t> in </a:t>
            </a:r>
            <a:r>
              <a:rPr lang="de-DE" b="0" baseline="0" dirty="0" err="1" smtClean="0"/>
              <a:t>this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slide</a:t>
            </a:r>
            <a:r>
              <a:rPr lang="de-DE" b="0" baseline="0" dirty="0" smtClean="0"/>
              <a:t> (Dual VET in Germany </a:t>
            </a:r>
            <a:r>
              <a:rPr lang="de-DE" b="0" baseline="0" dirty="0" err="1" smtClean="0"/>
              <a:t>no</a:t>
            </a:r>
            <a:r>
              <a:rPr lang="de-DE" b="0" baseline="0" dirty="0" smtClean="0"/>
              <a:t> Dead-end)</a:t>
            </a:r>
            <a:endParaRPr lang="de-DE" b="1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347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</a:t>
            </a:r>
          </a:p>
          <a:p>
            <a:endParaRPr lang="de-DE" b="1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baseline="0" dirty="0" smtClean="0"/>
              <a:t>Slide </a:t>
            </a:r>
            <a:r>
              <a:rPr lang="de-DE" b="0" baseline="0" dirty="0" err="1" smtClean="0"/>
              <a:t>provides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impression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about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current</a:t>
            </a:r>
            <a:r>
              <a:rPr lang="de-DE" b="0" baseline="0" dirty="0" smtClean="0"/>
              <a:t> „</a:t>
            </a:r>
            <a:r>
              <a:rPr lang="de-DE" b="0" baseline="0" dirty="0" err="1" smtClean="0"/>
              <a:t>performance</a:t>
            </a:r>
            <a:r>
              <a:rPr lang="de-DE" b="0" baseline="0" dirty="0" smtClean="0"/>
              <a:t>“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Dual VET in Germany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baseline="0" dirty="0" err="1" smtClean="0"/>
              <a:t>Each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stakeholder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invests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something</a:t>
            </a:r>
            <a:r>
              <a:rPr lang="de-DE" b="0" baseline="0" dirty="0" smtClean="0"/>
              <a:t> but also </a:t>
            </a:r>
            <a:r>
              <a:rPr lang="de-DE" b="0" baseline="0" dirty="0" err="1" smtClean="0"/>
              <a:t>gains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something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from</a:t>
            </a:r>
            <a:r>
              <a:rPr lang="de-DE" b="0" baseline="0" dirty="0" smtClean="0"/>
              <a:t> Dual VET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112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Message</a:t>
            </a:r>
            <a:endParaRPr lang="de-DE" sz="1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storyline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Dual VET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works</a:t>
            </a:r>
            <a:endParaRPr lang="de-DE" sz="1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2018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Messages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Slide </a:t>
            </a:r>
            <a:r>
              <a:rPr lang="de-DE" sz="1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shows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motivations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young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people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why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choosing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Dual VET and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they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search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place</a:t>
            </a:r>
            <a:endParaRPr lang="de-DE" sz="1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Young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people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early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navigate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„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labor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environment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seeking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place</a:t>
            </a:r>
            <a:endParaRPr lang="de-DE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70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Messages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Show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motivations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enterprises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why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Dual VET and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they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search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trainee</a:t>
            </a:r>
            <a:endParaRPr lang="de-DE" sz="1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Companies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offer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VET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places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their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own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demand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desire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have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maximum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freedom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choose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whom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</a:t>
            </a:r>
            <a:endParaRPr lang="de-DE" sz="120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same time, in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allowed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need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officially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tested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certified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become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„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company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“)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981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Messages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Slide </a:t>
            </a:r>
            <a:r>
              <a:rPr lang="de-DE" sz="1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show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motivations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government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why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Dual VET and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measures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doing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so</a:t>
            </a:r>
            <a:endParaRPr lang="de-DE" sz="1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Government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Germany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providing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formal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conditions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Dual VET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context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Government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provides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legal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framework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both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company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person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enter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VET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together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etc.)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637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Messages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Slide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de-DE" sz="1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rovides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content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significance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Dual VET</a:t>
            </a:r>
            <a:endParaRPr lang="de-DE" sz="1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institutionalizes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Dual VET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principle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following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actual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demand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agreement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employers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trainees</a:t>
            </a:r>
            <a:endParaRPr lang="de-DE" sz="120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similar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hence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acquainting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trainees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formal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arrangements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relationships</a:t>
            </a:r>
            <a:endParaRPr lang="de-DE" sz="120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11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VET in Germany</a:t>
            </a:r>
          </a:p>
          <a:p>
            <a:endParaRPr lang="de-DE" dirty="0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5589588"/>
            <a:ext cx="109855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805488"/>
            <a:ext cx="13319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953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12.03.2019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52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12.03.2019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92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12.03.2019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VET in Germany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57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12.03.2019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78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12.03.2019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884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12.03.2019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251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12.03.2019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5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12.03.2019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96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12.03.2019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294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12.03.2019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1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7692" y="745502"/>
            <a:ext cx="5652308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87914"/>
            <a:ext cx="8229600" cy="4489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5760000" cy="540000"/>
          </a:xfrm>
          <a:prstGeom prst="rect">
            <a:avLst/>
          </a:prstGeom>
          <a:gradFill flip="none" rotWithShape="1">
            <a:gsLst>
              <a:gs pos="74000">
                <a:schemeClr val="accent6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Picture 3" descr="O:\Zentralstelle\05 Kommunikation\07 Corporate Design\Logo\Logo\Logo_Go-VET_RGB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616"/>
            <a:ext cx="2951928" cy="621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979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.VnArial Narrow" panose="020B7200000000000000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ustomXml" Target="../ink/ink6.xm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2.emf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9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1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5.png"/><Relationship Id="rId18" Type="http://schemas.openxmlformats.org/officeDocument/2006/relationships/image" Target="../media/image49.png"/><Relationship Id="rId3" Type="http://schemas.openxmlformats.org/officeDocument/2006/relationships/image" Target="../media/image61.png"/><Relationship Id="rId7" Type="http://schemas.openxmlformats.org/officeDocument/2006/relationships/image" Target="../media/image44.png"/><Relationship Id="rId12" Type="http://schemas.openxmlformats.org/officeDocument/2006/relationships/image" Target="../media/image43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48.png"/><Relationship Id="rId5" Type="http://schemas.openxmlformats.org/officeDocument/2006/relationships/image" Target="../media/image58.png"/><Relationship Id="rId15" Type="http://schemas.openxmlformats.org/officeDocument/2006/relationships/image" Target="../media/image67.png"/><Relationship Id="rId10" Type="http://schemas.openxmlformats.org/officeDocument/2006/relationships/image" Target="../media/image47.png"/><Relationship Id="rId4" Type="http://schemas.openxmlformats.org/officeDocument/2006/relationships/image" Target="../media/image62.png"/><Relationship Id="rId9" Type="http://schemas.openxmlformats.org/officeDocument/2006/relationships/image" Target="../media/image46.png"/><Relationship Id="rId1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67.png"/><Relationship Id="rId18" Type="http://schemas.openxmlformats.org/officeDocument/2006/relationships/image" Target="../media/image73.png"/><Relationship Id="rId26" Type="http://schemas.openxmlformats.org/officeDocument/2006/relationships/image" Target="../media/image47.png"/><Relationship Id="rId3" Type="http://schemas.openxmlformats.org/officeDocument/2006/relationships/customXml" Target="../ink/ink7.xml"/><Relationship Id="rId21" Type="http://schemas.openxmlformats.org/officeDocument/2006/relationships/image" Target="../media/image76.png"/><Relationship Id="rId7" Type="http://schemas.openxmlformats.org/officeDocument/2006/relationships/image" Target="../media/image41.png"/><Relationship Id="rId12" Type="http://schemas.openxmlformats.org/officeDocument/2006/relationships/image" Target="../media/image66.png"/><Relationship Id="rId17" Type="http://schemas.openxmlformats.org/officeDocument/2006/relationships/image" Target="../media/image51.png"/><Relationship Id="rId25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9.png"/><Relationship Id="rId20" Type="http://schemas.openxmlformats.org/officeDocument/2006/relationships/image" Target="../media/image7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65.png"/><Relationship Id="rId24" Type="http://schemas.openxmlformats.org/officeDocument/2006/relationships/image" Target="../media/image45.png"/><Relationship Id="rId5" Type="http://schemas.openxmlformats.org/officeDocument/2006/relationships/image" Target="../media/image70.jpeg"/><Relationship Id="rId15" Type="http://schemas.openxmlformats.org/officeDocument/2006/relationships/image" Target="../media/image69.png"/><Relationship Id="rId23" Type="http://schemas.openxmlformats.org/officeDocument/2006/relationships/image" Target="../media/image44.png"/><Relationship Id="rId28" Type="http://schemas.openxmlformats.org/officeDocument/2006/relationships/image" Target="../media/image78.png"/><Relationship Id="rId10" Type="http://schemas.openxmlformats.org/officeDocument/2006/relationships/image" Target="../media/image43.png"/><Relationship Id="rId19" Type="http://schemas.openxmlformats.org/officeDocument/2006/relationships/image" Target="../media/image74.png"/><Relationship Id="rId4" Type="http://schemas.openxmlformats.org/officeDocument/2006/relationships/image" Target="../media/image71.emf"/><Relationship Id="rId9" Type="http://schemas.openxmlformats.org/officeDocument/2006/relationships/image" Target="../media/image72.png"/><Relationship Id="rId14" Type="http://schemas.openxmlformats.org/officeDocument/2006/relationships/image" Target="../media/image68.png"/><Relationship Id="rId22" Type="http://schemas.openxmlformats.org/officeDocument/2006/relationships/image" Target="../media/image77.png"/><Relationship Id="rId27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51" Type="http://schemas.openxmlformats.org/officeDocument/2006/relationships/customXml" Target="../ink/ink13.xml"/><Relationship Id="rId121" Type="http://schemas.openxmlformats.org/officeDocument/2006/relationships/customXml" Target="../ink/ink15.xml"/><Relationship Id="rId3" Type="http://schemas.openxmlformats.org/officeDocument/2006/relationships/customXml" Target="../ink/ink8.xml"/><Relationship Id="rId42" Type="http://schemas.openxmlformats.org/officeDocument/2006/relationships/image" Target="../media/image72.emf"/><Relationship Id="rId47" Type="http://schemas.openxmlformats.org/officeDocument/2006/relationships/customXml" Target="../ink/ink11.xml"/><Relationship Id="rId50" Type="http://schemas.openxmlformats.org/officeDocument/2006/relationships/image" Target="../media/image80.emf"/><Relationship Id="rId120" Type="http://schemas.openxmlformats.org/officeDocument/2006/relationships/image" Target="../media/image800.emf"/><Relationship Id="rId125" Type="http://schemas.openxmlformats.org/officeDocument/2006/relationships/image" Target="../media/image79.png"/><Relationship Id="rId46" Type="http://schemas.openxmlformats.org/officeDocument/2006/relationships/image" Target="../media/image74.emf"/><Relationship Id="rId124" Type="http://schemas.openxmlformats.org/officeDocument/2006/relationships/image" Target="../media/image42.png"/><Relationship Id="rId129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5" Type="http://schemas.openxmlformats.org/officeDocument/2006/relationships/customXml" Target="../ink/ink10.xml"/><Relationship Id="rId53" Type="http://schemas.openxmlformats.org/officeDocument/2006/relationships/customXml" Target="../ink/ink14.xml"/><Relationship Id="rId123" Type="http://schemas.openxmlformats.org/officeDocument/2006/relationships/image" Target="../media/image41.png"/><Relationship Id="rId128" Type="http://schemas.openxmlformats.org/officeDocument/2006/relationships/image" Target="../media/image82.png"/><Relationship Id="rId131" Type="http://schemas.openxmlformats.org/officeDocument/2006/relationships/image" Target="../media/image82.emf"/><Relationship Id="rId49" Type="http://schemas.openxmlformats.org/officeDocument/2006/relationships/customXml" Target="../ink/ink12.xml"/><Relationship Id="rId127" Type="http://schemas.openxmlformats.org/officeDocument/2006/relationships/image" Target="../media/image81.png"/><Relationship Id="rId44" Type="http://schemas.openxmlformats.org/officeDocument/2006/relationships/image" Target="../media/image73.emf"/><Relationship Id="rId52" Type="http://schemas.openxmlformats.org/officeDocument/2006/relationships/image" Target="../media/image81.emf"/><Relationship Id="rId122" Type="http://schemas.openxmlformats.org/officeDocument/2006/relationships/image" Target="../media/image116.emf"/><Relationship Id="rId130" Type="http://schemas.openxmlformats.org/officeDocument/2006/relationships/customXml" Target="../ink/ink16.xml"/><Relationship Id="rId43" Type="http://schemas.openxmlformats.org/officeDocument/2006/relationships/customXml" Target="../ink/ink9.xml"/><Relationship Id="rId48" Type="http://schemas.openxmlformats.org/officeDocument/2006/relationships/image" Target="../media/image79.emf"/><Relationship Id="rId126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86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51.png"/><Relationship Id="rId9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bb.de/govet/de/54887.php" TargetMode="External"/><Relationship Id="rId13" Type="http://schemas.openxmlformats.org/officeDocument/2006/relationships/hyperlink" Target="http://www.govet.international/en" TargetMode="External"/><Relationship Id="rId3" Type="http://schemas.openxmlformats.org/officeDocument/2006/relationships/hyperlink" Target="https://www.bibb.de/datenreport/en/index.php" TargetMode="External"/><Relationship Id="rId7" Type="http://schemas.openxmlformats.org/officeDocument/2006/relationships/hyperlink" Target="https://www.bibb.de/govet/de/54899.php" TargetMode="External"/><Relationship Id="rId12" Type="http://schemas.openxmlformats.org/officeDocument/2006/relationships/hyperlink" Target="http://www.gesetze-im-internet.de/betrvg/" TargetMode="External"/><Relationship Id="rId17" Type="http://schemas.openxmlformats.org/officeDocument/2006/relationships/hyperlink" Target="mailto:govet@govet.international" TargetMode="External"/><Relationship Id="rId2" Type="http://schemas.openxmlformats.org/officeDocument/2006/relationships/notesSlide" Target="../notesSlides/notesSlide24.xml"/><Relationship Id="rId16" Type="http://schemas.openxmlformats.org/officeDocument/2006/relationships/hyperlink" Target="https://www.bibb.de/en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bb.de/veroeffentlichungen/de/publication/show/2062" TargetMode="External"/><Relationship Id="rId11" Type="http://schemas.openxmlformats.org/officeDocument/2006/relationships/hyperlink" Target="http://www.gesetze-im-internet.de/bundesrecht/tvg/gesamt.pdf" TargetMode="External"/><Relationship Id="rId5" Type="http://schemas.openxmlformats.org/officeDocument/2006/relationships/hyperlink" Target="http://www.datenportal.bmbf.de/portal/en/index.html" TargetMode="External"/><Relationship Id="rId15" Type="http://schemas.openxmlformats.org/officeDocument/2006/relationships/hyperlink" Target="https://www.bmbf.de/en/index.html" TargetMode="External"/><Relationship Id="rId10" Type="http://schemas.openxmlformats.org/officeDocument/2006/relationships/hyperlink" Target="http://www.gesetze-im-internet.de/bundesrecht/ihkg/gesamt.pdf" TargetMode="External"/><Relationship Id="rId4" Type="http://schemas.openxmlformats.org/officeDocument/2006/relationships/hyperlink" Target="https://www.destatis.de/EN/Homepage.html" TargetMode="External"/><Relationship Id="rId9" Type="http://schemas.openxmlformats.org/officeDocument/2006/relationships/hyperlink" Target="http://www.gesetze-im-internet.de/englisch_betrvg/index.html" TargetMode="External"/><Relationship Id="rId14" Type="http://schemas.openxmlformats.org/officeDocument/2006/relationships/hyperlink" Target="http://www.bibb.de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49.png"/><Relationship Id="rId18" Type="http://schemas.openxmlformats.org/officeDocument/2006/relationships/image" Target="../media/image107.png"/><Relationship Id="rId3" Type="http://schemas.openxmlformats.org/officeDocument/2006/relationships/image" Target="../media/image89.png"/><Relationship Id="rId7" Type="http://schemas.openxmlformats.org/officeDocument/2006/relationships/image" Target="../media/image100.png"/><Relationship Id="rId12" Type="http://schemas.openxmlformats.org/officeDocument/2006/relationships/image" Target="../media/image104.png"/><Relationship Id="rId17" Type="http://schemas.openxmlformats.org/officeDocument/2006/relationships/image" Target="../media/image106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31.png"/><Relationship Id="rId5" Type="http://schemas.openxmlformats.org/officeDocument/2006/relationships/image" Target="../media/image98.png"/><Relationship Id="rId15" Type="http://schemas.openxmlformats.org/officeDocument/2006/relationships/image" Target="../media/image91.png"/><Relationship Id="rId10" Type="http://schemas.openxmlformats.org/officeDocument/2006/relationships/image" Target="../media/image103.png"/><Relationship Id="rId19" Type="http://schemas.openxmlformats.org/officeDocument/2006/relationships/image" Target="../media/image108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ustomXml" Target="../ink/ink1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customXml" Target="../ink/ink2.x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emf"/></Relationships>
</file>

<file path=ppt/slides/_rels/slide8.xml.rels><?xml version="1.0" encoding="UTF-8" standalone="yes"?>
<Relationships xmlns="http://schemas.openxmlformats.org/package/2006/relationships"><Relationship Id="rId85" Type="http://schemas.openxmlformats.org/officeDocument/2006/relationships/customXml" Target="../ink/ink5.xml"/><Relationship Id="rId3" Type="http://schemas.openxmlformats.org/officeDocument/2006/relationships/customXml" Target="../ink/ink4.xml"/><Relationship Id="rId84" Type="http://schemas.openxmlformats.org/officeDocument/2006/relationships/image" Target="../media/image30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87" Type="http://schemas.openxmlformats.org/officeDocument/2006/relationships/image" Target="../media/image22.png"/><Relationship Id="rId86" Type="http://schemas.openxmlformats.org/officeDocument/2006/relationships/image" Target="../media/image3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</p:spPr>
        <p:txBody>
          <a:bodyPr/>
          <a:lstStyle/>
          <a:p>
            <a:pPr algn="ctr"/>
            <a:r>
              <a:rPr lang="en-GB" sz="4800" dirty="0" err="1" smtClean="0">
                <a:latin typeface="+mj-lt"/>
              </a:rPr>
              <a:t>Formazione</a:t>
            </a:r>
            <a:r>
              <a:rPr lang="en-GB" sz="4800" dirty="0" smtClean="0">
                <a:latin typeface="+mj-lt"/>
              </a:rPr>
              <a:t> </a:t>
            </a:r>
            <a:r>
              <a:rPr lang="en-GB" sz="4800" dirty="0" err="1" smtClean="0">
                <a:latin typeface="+mj-lt"/>
              </a:rPr>
              <a:t>professionale</a:t>
            </a:r>
            <a:r>
              <a:rPr lang="en-GB" sz="4800" dirty="0" smtClean="0">
                <a:latin typeface="+mj-lt"/>
              </a:rPr>
              <a:t> d</a:t>
            </a:r>
            <a:r>
              <a:rPr lang="en-GB" sz="4800" b="1" noProof="0" dirty="0" err="1" smtClean="0">
                <a:latin typeface="+mj-lt"/>
              </a:rPr>
              <a:t>uale</a:t>
            </a:r>
            <a:endParaRPr lang="en-GB" sz="4800" b="1" noProof="0" dirty="0">
              <a:latin typeface="+mj-lt"/>
            </a:endParaRPr>
          </a:p>
        </p:txBody>
      </p:sp>
      <p:sp>
        <p:nvSpPr>
          <p:cNvPr id="6" name="Rechteck 3"/>
          <p:cNvSpPr/>
          <p:nvPr/>
        </p:nvSpPr>
        <p:spPr>
          <a:xfrm>
            <a:off x="2411760" y="4941168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Formazione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professionale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in Germania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85" y="2852936"/>
            <a:ext cx="1968627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45502"/>
            <a:ext cx="7344628" cy="436910"/>
          </a:xfrm>
        </p:spPr>
        <p:txBody>
          <a:bodyPr/>
          <a:lstStyle/>
          <a:p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3.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Apprendere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nel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processo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lavorativo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3" name="Textfeld 92"/>
          <p:cNvSpPr txBox="1"/>
          <p:nvPr/>
        </p:nvSpPr>
        <p:spPr>
          <a:xfrm>
            <a:off x="587696" y="1801288"/>
            <a:ext cx="21408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>70% 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n </a:t>
            </a:r>
            <a:r>
              <a:rPr lang="en-GB" sz="2000" b="1" dirty="0" err="1" smtClean="0">
                <a:solidFill>
                  <a:schemeClr val="accent1">
                    <a:lumMod val="75000"/>
                  </a:schemeClr>
                </a:solidFill>
              </a:rPr>
              <a:t>azienda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en-GB" sz="1400" b="1" dirty="0" smtClean="0">
              <a:solidFill>
                <a:schemeClr val="bg1"/>
              </a:solidFill>
            </a:endParaRPr>
          </a:p>
        </p:txBody>
      </p:sp>
      <p:sp>
        <p:nvSpPr>
          <p:cNvPr id="94" name="Textfeld 93"/>
          <p:cNvSpPr txBox="1"/>
          <p:nvPr/>
        </p:nvSpPr>
        <p:spPr>
          <a:xfrm>
            <a:off x="6446331" y="1801288"/>
            <a:ext cx="2446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</a:rPr>
              <a:t>30%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000" b="1" dirty="0" err="1" smtClean="0">
                <a:solidFill>
                  <a:schemeClr val="accent2">
                    <a:lumMod val="75000"/>
                  </a:schemeClr>
                </a:solidFill>
              </a:rPr>
              <a:t>nella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2">
                    <a:lumMod val="75000"/>
                  </a:schemeClr>
                </a:solidFill>
              </a:rPr>
              <a:t>scuola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2">
                    <a:lumMod val="75000"/>
                  </a:schemeClr>
                </a:solidFill>
              </a:rPr>
              <a:t>professionale</a:t>
            </a:r>
            <a:endParaRPr lang="en-GB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54" name="Ink 2353"/>
              <p14:cNvContentPartPr/>
              <p14:nvPr/>
            </p14:nvContentPartPr>
            <p14:xfrm>
              <a:off x="1354302" y="2774851"/>
              <a:ext cx="2394450" cy="298710"/>
            </p14:xfrm>
          </p:contentPart>
        </mc:Choice>
        <mc:Fallback xmlns="">
          <p:pic>
            <p:nvPicPr>
              <p:cNvPr id="2354" name="Ink 235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1062" y="2771612"/>
                <a:ext cx="2402370" cy="305188"/>
              </a:xfrm>
              <a:prstGeom prst="rect">
                <a:avLst/>
              </a:prstGeom>
            </p:spPr>
          </p:pic>
        </mc:Fallback>
      </mc:AlternateContent>
      <p:sp>
        <p:nvSpPr>
          <p:cNvPr id="408" name="Textfeld 11"/>
          <p:cNvSpPr txBox="1"/>
          <p:nvPr/>
        </p:nvSpPr>
        <p:spPr>
          <a:xfrm>
            <a:off x="179512" y="3068960"/>
            <a:ext cx="2988353" cy="2728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Formazione professionale in azienda</a:t>
            </a:r>
          </a:p>
          <a:p>
            <a:pPr marL="182563" lvl="1" indent="-1825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 legale: contratto di formazione</a:t>
            </a:r>
          </a:p>
          <a:p>
            <a:pPr marL="182563" lvl="1" indent="-1825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L’azienda di formazione paga un compenso per la formazione all’apprendista </a:t>
            </a:r>
          </a:p>
          <a:p>
            <a:pPr marL="182563" lvl="1" indent="-1825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L’azienda offre una formazione strutturata con condizioni lavorative reali</a:t>
            </a:r>
            <a:b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(istruttori in azienda</a:t>
            </a:r>
            <a:r>
              <a:rPr lang="it-IT" sz="1400" dirty="0" smtClean="0"/>
              <a:t>,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moderne attrezzature aziendali, etc.)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9" name="Textfeld 11"/>
          <p:cNvSpPr txBox="1"/>
          <p:nvPr/>
        </p:nvSpPr>
        <p:spPr>
          <a:xfrm>
            <a:off x="6421056" y="3068960"/>
            <a:ext cx="2722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Lezioni della scuola professionale</a:t>
            </a:r>
          </a:p>
          <a:p>
            <a:pPr marL="182563" lvl="1" indent="-1825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 legale: obbligo scolastico</a:t>
            </a:r>
          </a:p>
          <a:p>
            <a:pPr marL="182563" lvl="1" indent="-1825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scuole professionali offrono gratuitamente lezioni nelle materie di formazione professionale (2/3) e le materie di cultura generale (1/3)</a:t>
            </a:r>
          </a:p>
          <a:p>
            <a:pPr marL="182563" lvl="1" indent="-1825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 governo regionale finanzia le </a:t>
            </a:r>
            <a:r>
              <a:rPr lang="it-IT" sz="1400" dirty="0" smtClean="0">
                <a:solidFill>
                  <a:srgbClr val="6B6B6B"/>
                </a:solidFill>
              </a:rPr>
              <a:t>scuole pubbliche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(edifici, insegnanti, etc.)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66822" y="1812091"/>
            <a:ext cx="2995044" cy="2750956"/>
            <a:chOff x="2466737" y="1300765"/>
            <a:chExt cx="2995044" cy="2750956"/>
          </a:xfrm>
        </p:grpSpPr>
        <p:sp>
          <p:nvSpPr>
            <p:cNvPr id="393" name="Oval 46"/>
            <p:cNvSpPr/>
            <p:nvPr/>
          </p:nvSpPr>
          <p:spPr>
            <a:xfrm rot="2700000">
              <a:off x="2425660" y="1341842"/>
              <a:ext cx="2750956" cy="2668802"/>
            </a:xfrm>
            <a:prstGeom prst="pi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2" name="Ellipse 58"/>
            <p:cNvSpPr/>
            <p:nvPr/>
          </p:nvSpPr>
          <p:spPr>
            <a:xfrm rot="8115584">
              <a:off x="2881174" y="1452292"/>
              <a:ext cx="2556689" cy="2504176"/>
            </a:xfrm>
            <a:prstGeom prst="pie">
              <a:avLst>
                <a:gd name="adj1" fmla="val 10792305"/>
                <a:gd name="adj2" fmla="val 1619999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86344" y="2037801"/>
              <a:ext cx="605857" cy="146941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4809" y="1397300"/>
              <a:ext cx="657345" cy="66697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366" y="2127819"/>
              <a:ext cx="786415" cy="1174318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3296653" y="2127819"/>
              <a:ext cx="1241769" cy="1241769"/>
            </a:xfrm>
            <a:prstGeom prst="ellipse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11076" y="2248223"/>
              <a:ext cx="392791" cy="102903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20980" y="2267754"/>
              <a:ext cx="438623" cy="1009508"/>
            </a:xfrm>
            <a:prstGeom prst="rect">
              <a:avLst/>
            </a:prstGeom>
          </p:spPr>
        </p:pic>
      </p:grpSp>
      <p:sp>
        <p:nvSpPr>
          <p:cNvPr id="22" name="Rechteck 21"/>
          <p:cNvSpPr/>
          <p:nvPr/>
        </p:nvSpPr>
        <p:spPr>
          <a:xfrm>
            <a:off x="395651" y="1159043"/>
            <a:ext cx="84968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 </a:t>
            </a:r>
            <a:r>
              <a:rPr lang="de-DE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luoghi</a:t>
            </a:r>
            <a:r>
              <a:rPr lang="de-DE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di </a:t>
            </a:r>
            <a:r>
              <a:rPr lang="de-DE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apprendimento</a:t>
            </a:r>
            <a:r>
              <a:rPr lang="de-DE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coordinati</a:t>
            </a:r>
            <a:r>
              <a:rPr lang="de-DE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(duale</a:t>
            </a:r>
            <a:r>
              <a:rPr lang="de-DE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) 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all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’</a:t>
            </a:r>
            <a:r>
              <a:rPr lang="de-DE" sz="20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interno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di </a:t>
            </a:r>
            <a:r>
              <a:rPr lang="de-DE" sz="20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un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20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ciclo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di </a:t>
            </a:r>
            <a:r>
              <a:rPr lang="de-DE" sz="20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formazione</a:t>
            </a:r>
            <a:endParaRPr lang="de-DE" sz="20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3" name="Group 404"/>
          <p:cNvGrpSpPr/>
          <p:nvPr/>
        </p:nvGrpSpPr>
        <p:grpSpPr>
          <a:xfrm>
            <a:off x="179512" y="5857953"/>
            <a:ext cx="8496943" cy="702574"/>
            <a:chOff x="3876757" y="4653652"/>
            <a:chExt cx="3914002" cy="885952"/>
          </a:xfrm>
        </p:grpSpPr>
        <p:sp>
          <p:nvSpPr>
            <p:cNvPr id="24" name="Right Arrow 405"/>
            <p:cNvSpPr/>
            <p:nvPr/>
          </p:nvSpPr>
          <p:spPr>
            <a:xfrm>
              <a:off x="3876757" y="4653652"/>
              <a:ext cx="3914002" cy="885952"/>
            </a:xfrm>
            <a:prstGeom prst="rightArrow">
              <a:avLst>
                <a:gd name="adj1" fmla="val 50000"/>
                <a:gd name="adj2" fmla="val 25539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30"/>
            <p:cNvSpPr/>
            <p:nvPr/>
          </p:nvSpPr>
          <p:spPr>
            <a:xfrm>
              <a:off x="3884840" y="4936625"/>
              <a:ext cx="3861191" cy="388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GB" sz="14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hteck 7"/>
          <p:cNvSpPr/>
          <p:nvPr/>
        </p:nvSpPr>
        <p:spPr>
          <a:xfrm>
            <a:off x="1115617" y="6020800"/>
            <a:ext cx="6904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err="1" smtClean="0">
                <a:solidFill>
                  <a:schemeClr val="bg1"/>
                </a:solidFill>
              </a:rPr>
              <a:t>Durata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complessiva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della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formazione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professionale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duale</a:t>
            </a:r>
            <a:r>
              <a:rPr lang="en-GB" b="1" dirty="0" smtClean="0">
                <a:solidFill>
                  <a:schemeClr val="bg1"/>
                </a:solidFill>
              </a:rPr>
              <a:t>: </a:t>
            </a:r>
            <a:r>
              <a:rPr lang="en-GB" b="1" dirty="0">
                <a:solidFill>
                  <a:schemeClr val="bg1"/>
                </a:solidFill>
              </a:rPr>
              <a:t>2 – 3,5 </a:t>
            </a:r>
            <a:r>
              <a:rPr lang="en-GB" b="1" dirty="0" err="1" smtClean="0">
                <a:solidFill>
                  <a:schemeClr val="bg1"/>
                </a:solidFill>
              </a:rPr>
              <a:t>anni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7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96"/>
          <p:cNvSpPr/>
          <p:nvPr/>
        </p:nvSpPr>
        <p:spPr>
          <a:xfrm>
            <a:off x="5306628" y="2397924"/>
            <a:ext cx="3441836" cy="3052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Rounded Rectangle 96"/>
          <p:cNvSpPr/>
          <p:nvPr/>
        </p:nvSpPr>
        <p:spPr>
          <a:xfrm>
            <a:off x="410084" y="2384766"/>
            <a:ext cx="4954004" cy="30660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390" y="745502"/>
            <a:ext cx="8136716" cy="436910"/>
          </a:xfrm>
        </p:spPr>
        <p:txBody>
          <a:bodyPr/>
          <a:lstStyle/>
          <a:p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3.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Apprendere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nel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processo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lavorativo</a:t>
            </a:r>
            <a:endParaRPr lang="en-GB" noProof="0" dirty="0">
              <a:latin typeface="Arial Narrow" panose="020B0606020202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09864" y="2445672"/>
            <a:ext cx="3994382" cy="2236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Formazione professionale in azienda </a:t>
            </a:r>
          </a:p>
          <a:p>
            <a:pPr marL="177800" lvl="1" indent="-1778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Segue gli 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standard di formazione in azienda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(standard minimi) definiti nel regolamento della formazione.</a:t>
            </a:r>
          </a:p>
          <a:p>
            <a:pPr marL="177800" lvl="1" indent="-1778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L’apprendista viene avvicinato in maniera graduale ai compiti di lavoro in azienda e con le sue attività contribuisce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’utile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it-I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mplessivo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dell’azienda. </a:t>
            </a:r>
          </a:p>
        </p:txBody>
      </p:sp>
      <p:sp>
        <p:nvSpPr>
          <p:cNvPr id="77" name="Textfeld 76"/>
          <p:cNvSpPr txBox="1"/>
          <p:nvPr/>
        </p:nvSpPr>
        <p:spPr>
          <a:xfrm>
            <a:off x="5292080" y="2422511"/>
            <a:ext cx="36004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Lezioni della scuola professionale </a:t>
            </a:r>
            <a:endParaRPr lang="it-IT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1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Seguono gli standard di </a:t>
            </a:r>
            <a:b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formazione delle scuole </a:t>
            </a:r>
            <a:b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professionali definiti </a:t>
            </a:r>
            <a:r>
              <a:rPr lang="it-IT" sz="1600" dirty="0" smtClean="0">
                <a:solidFill>
                  <a:srgbClr val="6B6B6B"/>
                </a:solidFill>
              </a:rPr>
              <a:t>nel piano </a:t>
            </a:r>
            <a:br>
              <a:rPr lang="it-IT" sz="1600" dirty="0" smtClean="0">
                <a:solidFill>
                  <a:srgbClr val="6B6B6B"/>
                </a:solidFill>
              </a:rPr>
            </a:br>
            <a:r>
              <a:rPr lang="it-IT" sz="1600" dirty="0" smtClean="0">
                <a:solidFill>
                  <a:srgbClr val="6B6B6B"/>
                </a:solidFill>
              </a:rPr>
              <a:t>quadro per le materie di formazione professionale 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(2/3 della formazione scolastica)</a:t>
            </a:r>
          </a:p>
          <a:p>
            <a:pPr marL="285750" lvl="1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6B6B6B"/>
                </a:solidFill>
              </a:rPr>
              <a:t>Seguono i piani quadro scolastici per le materie di cultura generale</a:t>
            </a:r>
            <a:br>
              <a:rPr lang="it-IT" sz="1600" dirty="0" smtClean="0">
                <a:solidFill>
                  <a:srgbClr val="6B6B6B"/>
                </a:solidFill>
              </a:rPr>
            </a:b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(1/3 della formazione scolastica)</a:t>
            </a:r>
          </a:p>
          <a:p>
            <a:pPr marL="285750" lvl="1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Apprendere in classe</a:t>
            </a:r>
            <a:endParaRPr lang="it-IT" sz="16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660427"/>
              </p:ext>
            </p:extLst>
          </p:nvPr>
        </p:nvGraphicFramePr>
        <p:xfrm>
          <a:off x="410081" y="2055196"/>
          <a:ext cx="8352000" cy="352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1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08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439">
                <a:tc>
                  <a:txBody>
                    <a:bodyPr/>
                    <a:lstStyle/>
                    <a:p>
                      <a:r>
                        <a:rPr lang="en-GB" sz="1400" noProof="0" dirty="0" err="1" smtClean="0"/>
                        <a:t>Lunedì</a:t>
                      </a:r>
                      <a:r>
                        <a:rPr lang="en-GB" sz="1400" baseline="0" noProof="0" dirty="0" smtClean="0"/>
                        <a:t> </a:t>
                      </a:r>
                      <a:endParaRPr lang="en-GB" sz="1400" noProof="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err="1" smtClean="0"/>
                        <a:t>Martedì</a:t>
                      </a:r>
                      <a:r>
                        <a:rPr lang="en-GB" sz="1400" baseline="0" noProof="0" dirty="0" smtClean="0"/>
                        <a:t> </a:t>
                      </a:r>
                      <a:endParaRPr lang="en-GB" sz="1400" noProof="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err="1" smtClean="0"/>
                        <a:t>Mercoledì</a:t>
                      </a:r>
                      <a:r>
                        <a:rPr lang="en-GB" sz="1400" baseline="0" noProof="0" dirty="0" smtClean="0"/>
                        <a:t> </a:t>
                      </a:r>
                      <a:endParaRPr lang="en-GB" sz="1400" noProof="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err="1" smtClean="0"/>
                        <a:t>Giovedì</a:t>
                      </a:r>
                      <a:r>
                        <a:rPr lang="en-GB" sz="1400" baseline="0" noProof="0" dirty="0" smtClean="0"/>
                        <a:t> </a:t>
                      </a:r>
                      <a:endParaRPr lang="en-GB" sz="1400" noProof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err="1" smtClean="0"/>
                        <a:t>Venerdì</a:t>
                      </a:r>
                      <a:r>
                        <a:rPr lang="en-GB" sz="1400" baseline="0" noProof="0" dirty="0" smtClean="0"/>
                        <a:t> </a:t>
                      </a:r>
                      <a:endParaRPr lang="en-GB" sz="1400" noProof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35" y="2777016"/>
            <a:ext cx="443065" cy="10745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046" y="2492896"/>
            <a:ext cx="773680" cy="1155301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328746" y="1159043"/>
            <a:ext cx="7771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Piano settimanale per gli apprendisti che svolgono una professione per cui è prevista la formazione professionale (esempio)</a:t>
            </a:r>
            <a:endParaRPr lang="it-IT" sz="20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20845" y="5719787"/>
            <a:ext cx="8338380" cy="648072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La formazione professionale e le lezioni nella scuola professionale possono rispettivamente avvenire anche in moduli più grandi (corsi in moduli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3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12453" y="1920131"/>
            <a:ext cx="3882863" cy="4458634"/>
          </a:xfrm>
          <a:prstGeom prst="roundRect">
            <a:avLst>
              <a:gd name="adj" fmla="val 794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4. </a:t>
            </a:r>
            <a:r>
              <a:rPr lang="it-IT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Esami finali indipendenti</a:t>
            </a:r>
            <a:endParaRPr lang="en-GB" b="1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12452" y="3106646"/>
            <a:ext cx="3755491" cy="333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Esame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finale</a:t>
            </a:r>
          </a:p>
          <a:p>
            <a:pPr marL="180975" indent="-180975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Organizzato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dal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camere </a:t>
            </a: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commissione è composta da rappresentanti dei:  </a:t>
            </a:r>
          </a:p>
          <a:p>
            <a:pPr marL="361950" lvl="2" indent="-180975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Datori di lavoro  </a:t>
            </a:r>
          </a:p>
          <a:p>
            <a:pPr marL="361950" lvl="2" indent="-180975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Lavoratori </a:t>
            </a:r>
          </a:p>
          <a:p>
            <a:pPr marL="361950" lvl="2" indent="-180975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Insegnanti delle scuole professionali (stato)</a:t>
            </a:r>
          </a:p>
          <a:p>
            <a:pPr marL="180975" indent="-180975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 solito il corpo docente e il personale di formazione del rispettivo candidato non partecipano</a:t>
            </a:r>
          </a:p>
          <a:p>
            <a:pPr marL="180975" indent="-180975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Esamina e valuta l’apprendista </a:t>
            </a:r>
            <a:endParaRPr lang="it-IT" sz="1600" dirty="0" smtClean="0"/>
          </a:p>
        </p:txBody>
      </p:sp>
      <p:grpSp>
        <p:nvGrpSpPr>
          <p:cNvPr id="5" name="Gruppieren 4"/>
          <p:cNvGrpSpPr/>
          <p:nvPr/>
        </p:nvGrpSpPr>
        <p:grpSpPr>
          <a:xfrm>
            <a:off x="4284520" y="4961376"/>
            <a:ext cx="4968000" cy="1216569"/>
            <a:chOff x="4446213" y="4918904"/>
            <a:chExt cx="4569631" cy="810127"/>
          </a:xfrm>
        </p:grpSpPr>
        <p:grpSp>
          <p:nvGrpSpPr>
            <p:cNvPr id="89" name="Group 88"/>
            <p:cNvGrpSpPr/>
            <p:nvPr/>
          </p:nvGrpSpPr>
          <p:grpSpPr>
            <a:xfrm>
              <a:off x="4446213" y="4918904"/>
              <a:ext cx="4569631" cy="810114"/>
              <a:chOff x="4652583" y="4958374"/>
              <a:chExt cx="2835139" cy="379626"/>
            </a:xfrm>
          </p:grpSpPr>
          <p:sp>
            <p:nvSpPr>
              <p:cNvPr id="90" name="Right Arrow 89"/>
              <p:cNvSpPr/>
              <p:nvPr/>
            </p:nvSpPr>
            <p:spPr>
              <a:xfrm>
                <a:off x="4652583" y="4958374"/>
                <a:ext cx="2694986" cy="379626"/>
              </a:xfrm>
              <a:prstGeom prst="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1" name="Rechteck 30"/>
              <p:cNvSpPr/>
              <p:nvPr/>
            </p:nvSpPr>
            <p:spPr>
              <a:xfrm>
                <a:off x="4707100" y="5064416"/>
                <a:ext cx="2780622" cy="259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b="1" dirty="0" err="1" smtClean="0">
                    <a:solidFill>
                      <a:schemeClr val="bg1"/>
                    </a:solidFill>
                  </a:rPr>
                  <a:t>Termina</a:t>
                </a:r>
                <a:r>
                  <a:rPr lang="en-GB" sz="1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GB" sz="1600" b="1" dirty="0" err="1" smtClean="0">
                    <a:solidFill>
                      <a:schemeClr val="bg1"/>
                    </a:solidFill>
                  </a:rPr>
                  <a:t>il</a:t>
                </a:r>
                <a:r>
                  <a:rPr lang="en-GB" sz="1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GB" sz="1600" b="1" dirty="0" err="1" smtClean="0">
                    <a:solidFill>
                      <a:schemeClr val="bg1"/>
                    </a:solidFill>
                  </a:rPr>
                  <a:t>contratto</a:t>
                </a:r>
                <a:r>
                  <a:rPr lang="en-GB" sz="1600" b="1" dirty="0" smtClean="0">
                    <a:solidFill>
                      <a:schemeClr val="bg1"/>
                    </a:solidFill>
                  </a:rPr>
                  <a:t> di </a:t>
                </a:r>
                <a:r>
                  <a:rPr lang="en-GB" sz="1600" b="1" dirty="0" err="1" smtClean="0">
                    <a:solidFill>
                      <a:schemeClr val="bg1"/>
                    </a:solidFill>
                  </a:rPr>
                  <a:t>formazione</a:t>
                </a:r>
                <a:r>
                  <a:rPr lang="en-GB" sz="1600" b="1" dirty="0" smtClean="0">
                    <a:solidFill>
                      <a:schemeClr val="bg1"/>
                    </a:solidFill>
                  </a:rPr>
                  <a:t>    </a:t>
                </a:r>
                <a:r>
                  <a:rPr lang="en-GB" sz="1600" b="1" dirty="0" err="1" smtClean="0">
                    <a:solidFill>
                      <a:schemeClr val="bg1"/>
                    </a:solidFill>
                  </a:rPr>
                  <a:t>inizia</a:t>
                </a:r>
                <a:r>
                  <a:rPr lang="en-GB" sz="1600" b="1" dirty="0" smtClean="0">
                    <a:solidFill>
                      <a:schemeClr val="bg1"/>
                    </a:solidFill>
                  </a:rPr>
                  <a:t> la </a:t>
                </a:r>
                <a:r>
                  <a:rPr lang="en-GB" sz="1600" b="1" dirty="0" err="1" smtClean="0">
                    <a:solidFill>
                      <a:schemeClr val="bg1"/>
                    </a:solidFill>
                  </a:rPr>
                  <a:t>carriera</a:t>
                </a:r>
                <a:r>
                  <a:rPr lang="en-GB" sz="16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n-GB" sz="1600" b="1" dirty="0" smtClean="0">
                    <a:solidFill>
                      <a:schemeClr val="bg1"/>
                    </a:solidFill>
                  </a:rPr>
                  <a:t>			       </a:t>
                </a:r>
                <a:r>
                  <a:rPr lang="en-GB" sz="1600" b="1" dirty="0" err="1">
                    <a:solidFill>
                      <a:schemeClr val="bg1"/>
                    </a:solidFill>
                  </a:rPr>
                  <a:t>l</a:t>
                </a:r>
                <a:r>
                  <a:rPr lang="en-GB" sz="1600" b="1" dirty="0" err="1" smtClean="0">
                    <a:solidFill>
                      <a:schemeClr val="bg1"/>
                    </a:solidFill>
                  </a:rPr>
                  <a:t>avorativa</a:t>
                </a:r>
                <a:r>
                  <a:rPr lang="en-GB" sz="1600" b="1" dirty="0" smtClean="0">
                    <a:solidFill>
                      <a:schemeClr val="bg1"/>
                    </a:solidFill>
                  </a:rPr>
                  <a:t>		</a:t>
                </a:r>
              </a:p>
            </p:txBody>
          </p:sp>
        </p:grpSp>
        <p:cxnSp>
          <p:nvCxnSpPr>
            <p:cNvPr id="8" name="Gerade Verbindung 7"/>
            <p:cNvCxnSpPr/>
            <p:nvPr/>
          </p:nvCxnSpPr>
          <p:spPr>
            <a:xfrm>
              <a:off x="7359997" y="4918916"/>
              <a:ext cx="0" cy="810115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hteck 17"/>
          <p:cNvSpPr/>
          <p:nvPr/>
        </p:nvSpPr>
        <p:spPr>
          <a:xfrm>
            <a:off x="395652" y="1159043"/>
            <a:ext cx="5544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Commissione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d’esame</a:t>
            </a:r>
            <a:endParaRPr lang="en-GB" sz="2000" dirty="0"/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60" y="2047408"/>
            <a:ext cx="671424" cy="32808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97" y="2523961"/>
            <a:ext cx="1474231" cy="55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448" y="2109617"/>
            <a:ext cx="1260479" cy="13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463647" y="1865276"/>
            <a:ext cx="3457094" cy="2773358"/>
            <a:chOff x="4355266" y="1909681"/>
            <a:chExt cx="3457094" cy="2773358"/>
          </a:xfrm>
        </p:grpSpPr>
        <p:grpSp>
          <p:nvGrpSpPr>
            <p:cNvPr id="9" name="Gruppieren 8"/>
            <p:cNvGrpSpPr/>
            <p:nvPr/>
          </p:nvGrpSpPr>
          <p:grpSpPr>
            <a:xfrm>
              <a:off x="4355266" y="1909681"/>
              <a:ext cx="3457094" cy="2773358"/>
              <a:chOff x="4355266" y="1909681"/>
              <a:chExt cx="3457094" cy="2773358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5076056" y="1909681"/>
                <a:ext cx="2736304" cy="277335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8424" y="2060848"/>
                <a:ext cx="671424" cy="328082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4805" y="2060848"/>
                <a:ext cx="752636" cy="1072619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5292080" y="3140968"/>
                <a:ext cx="2466031" cy="1485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t-IT" sz="1600" b="1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Diploma di formazione </a:t>
                </a:r>
                <a:endParaRPr lang="it-IT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185738" indent="-185738">
                  <a:spcBef>
                    <a:spcPts val="100"/>
                  </a:spcBef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</a:t>
                </a:r>
                <a:r>
                  <a:rPr lang="it-IT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messo dalla camera</a:t>
                </a:r>
              </a:p>
              <a:p>
                <a:pPr marL="185738" indent="-185738">
                  <a:spcBef>
                    <a:spcPts val="100"/>
                  </a:spcBef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it-IT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Titolo di studio riconosciuto a livello statale  </a:t>
                </a:r>
                <a:endParaRPr lang="it-IT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" name="Pfeil nach rechts 5"/>
              <p:cNvSpPr/>
              <p:nvPr/>
            </p:nvSpPr>
            <p:spPr>
              <a:xfrm>
                <a:off x="4355266" y="2747758"/>
                <a:ext cx="576774" cy="584019"/>
              </a:xfrm>
              <a:prstGeom prst="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7781" y="2420888"/>
              <a:ext cx="612709" cy="674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495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1"/>
          <p:cNvGrpSpPr/>
          <p:nvPr/>
        </p:nvGrpSpPr>
        <p:grpSpPr>
          <a:xfrm rot="6105839">
            <a:off x="72193" y="2337378"/>
            <a:ext cx="3610640" cy="3471064"/>
            <a:chOff x="2389029" y="1341841"/>
            <a:chExt cx="2789164" cy="2681346"/>
          </a:xfrm>
        </p:grpSpPr>
        <p:sp>
          <p:nvSpPr>
            <p:cNvPr id="31" name="Oval 46"/>
            <p:cNvSpPr/>
            <p:nvPr/>
          </p:nvSpPr>
          <p:spPr>
            <a:xfrm rot="20894161">
              <a:off x="2425661" y="1341841"/>
              <a:ext cx="2750953" cy="2668804"/>
            </a:xfrm>
            <a:prstGeom prst="pi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58"/>
            <p:cNvSpPr/>
            <p:nvPr/>
          </p:nvSpPr>
          <p:spPr>
            <a:xfrm rot="4694161">
              <a:off x="2446219" y="1291213"/>
              <a:ext cx="2674784" cy="2789164"/>
            </a:xfrm>
            <a:prstGeom prst="pie">
              <a:avLst>
                <a:gd name="adj1" fmla="val 10792305"/>
                <a:gd name="adj2" fmla="val 1618735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83" y="2867378"/>
            <a:ext cx="659333" cy="939648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2522051" y="5211976"/>
            <a:ext cx="4457918" cy="156284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Oval 46"/>
          <p:cNvSpPr/>
          <p:nvPr/>
        </p:nvSpPr>
        <p:spPr>
          <a:xfrm>
            <a:off x="2994761" y="1484784"/>
            <a:ext cx="6041736" cy="341677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45502"/>
            <a:ext cx="8568764" cy="436910"/>
          </a:xfrm>
        </p:spPr>
        <p:txBody>
          <a:bodyPr/>
          <a:lstStyle/>
          <a:p>
            <a:r>
              <a:rPr lang="en-GB" b="1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5.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La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formazione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come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chiave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per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una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carriera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professionale 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feld 15"/>
          <p:cNvSpPr txBox="1"/>
          <p:nvPr/>
        </p:nvSpPr>
        <p:spPr>
          <a:xfrm>
            <a:off x="5302009" y="1806339"/>
            <a:ext cx="265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</a:rPr>
              <a:t>Contratto di lavoro con l’azienda di formazione  (di allora) </a:t>
            </a:r>
            <a:endParaRPr lang="it-IT" sz="1400" b="1" dirty="0">
              <a:solidFill>
                <a:schemeClr val="bg1"/>
              </a:solidFill>
            </a:endParaRPr>
          </a:p>
        </p:txBody>
      </p:sp>
      <p:cxnSp>
        <p:nvCxnSpPr>
          <p:cNvPr id="22" name="Gerade Verbindung mit Pfeil 18"/>
          <p:cNvCxnSpPr/>
          <p:nvPr/>
        </p:nvCxnSpPr>
        <p:spPr>
          <a:xfrm flipV="1">
            <a:off x="2970229" y="2461593"/>
            <a:ext cx="1371159" cy="175121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7"/>
          <p:cNvCxnSpPr/>
          <p:nvPr/>
        </p:nvCxnSpPr>
        <p:spPr>
          <a:xfrm flipV="1">
            <a:off x="2970229" y="3870603"/>
            <a:ext cx="0" cy="576064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8"/>
          <p:cNvCxnSpPr/>
          <p:nvPr/>
        </p:nvCxnSpPr>
        <p:spPr>
          <a:xfrm flipV="1">
            <a:off x="2970229" y="3308332"/>
            <a:ext cx="1463444" cy="90447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5"/>
          <p:cNvSpPr txBox="1"/>
          <p:nvPr/>
        </p:nvSpPr>
        <p:spPr>
          <a:xfrm>
            <a:off x="5687650" y="2787256"/>
            <a:ext cx="33488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</a:rPr>
              <a:t>Contratto di lavoro con una nuova azienda in Germania nello stesso campo professionale</a:t>
            </a:r>
            <a:endParaRPr lang="it-IT" sz="1400" b="1" dirty="0">
              <a:solidFill>
                <a:schemeClr val="bg1"/>
              </a:solidFill>
            </a:endParaRPr>
          </a:p>
        </p:txBody>
      </p:sp>
      <p:cxnSp>
        <p:nvCxnSpPr>
          <p:cNvPr id="34" name="Gerade Verbindung mit Pfeil 18"/>
          <p:cNvCxnSpPr/>
          <p:nvPr/>
        </p:nvCxnSpPr>
        <p:spPr>
          <a:xfrm>
            <a:off x="2970229" y="4238174"/>
            <a:ext cx="1679468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15"/>
          <p:cNvSpPr txBox="1"/>
          <p:nvPr/>
        </p:nvSpPr>
        <p:spPr>
          <a:xfrm>
            <a:off x="3970619" y="5619158"/>
            <a:ext cx="26825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2563">
              <a:buFont typeface="Arial" panose="020B0604020202020204" pitchFamily="34" charset="0"/>
              <a:buChar char="•"/>
            </a:pPr>
            <a:r>
              <a:rPr lang="en-GB" sz="1400" b="1" dirty="0" err="1">
                <a:solidFill>
                  <a:schemeClr val="bg1"/>
                </a:solidFill>
              </a:rPr>
              <a:t>Istruzione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b="1" dirty="0" err="1">
                <a:solidFill>
                  <a:schemeClr val="bg1"/>
                </a:solidFill>
              </a:rPr>
              <a:t>terziaria</a:t>
            </a:r>
            <a:r>
              <a:rPr lang="en-GB" sz="1400" b="1" dirty="0">
                <a:solidFill>
                  <a:schemeClr val="bg1"/>
                </a:solidFill>
              </a:rPr>
              <a:t> in </a:t>
            </a:r>
            <a:r>
              <a:rPr lang="en-GB" sz="1400" b="1" dirty="0" err="1">
                <a:solidFill>
                  <a:schemeClr val="bg1"/>
                </a:solidFill>
              </a:rPr>
              <a:t>tutta</a:t>
            </a:r>
            <a:r>
              <a:rPr lang="en-GB" sz="1400" b="1" dirty="0">
                <a:solidFill>
                  <a:schemeClr val="bg1"/>
                </a:solidFill>
              </a:rPr>
              <a:t> la Germania </a:t>
            </a:r>
          </a:p>
          <a:p>
            <a:pPr indent="-182563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</a:rPr>
              <a:t>Aggiornamento o </a:t>
            </a:r>
            <a:r>
              <a:rPr lang="en-GB" sz="1400" b="1" dirty="0" err="1">
                <a:solidFill>
                  <a:schemeClr val="bg1"/>
                </a:solidFill>
              </a:rPr>
              <a:t>perfezionamento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b="1" dirty="0" err="1">
                <a:solidFill>
                  <a:schemeClr val="bg1"/>
                </a:solidFill>
              </a:rPr>
              <a:t>professionale</a:t>
            </a:r>
            <a:r>
              <a:rPr lang="en-GB" sz="1400" b="1" dirty="0">
                <a:solidFill>
                  <a:schemeClr val="bg1"/>
                </a:solidFill>
              </a:rPr>
              <a:t> in </a:t>
            </a:r>
            <a:r>
              <a:rPr lang="en-GB" sz="1400" b="1" dirty="0" err="1">
                <a:solidFill>
                  <a:schemeClr val="bg1"/>
                </a:solidFill>
              </a:rPr>
              <a:t>tutta</a:t>
            </a:r>
            <a:r>
              <a:rPr lang="en-GB" sz="1400" b="1" dirty="0">
                <a:solidFill>
                  <a:schemeClr val="bg1"/>
                </a:solidFill>
              </a:rPr>
              <a:t> la Germania </a:t>
            </a:r>
          </a:p>
        </p:txBody>
      </p:sp>
      <p:cxnSp>
        <p:nvCxnSpPr>
          <p:cNvPr id="37" name="Gerade Verbindung mit Pfeil 18"/>
          <p:cNvCxnSpPr/>
          <p:nvPr/>
        </p:nvCxnSpPr>
        <p:spPr>
          <a:xfrm>
            <a:off x="2970229" y="4212811"/>
            <a:ext cx="731722" cy="125320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15"/>
          <p:cNvSpPr txBox="1"/>
          <p:nvPr/>
        </p:nvSpPr>
        <p:spPr>
          <a:xfrm>
            <a:off x="5759633" y="3749554"/>
            <a:ext cx="256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</a:rPr>
              <a:t>Attività lavorative in Germania in un altro campo professionale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12360" y="1268760"/>
            <a:ext cx="1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Mercato</a:t>
            </a:r>
            <a:r>
              <a:rPr lang="de-DE" b="1" dirty="0"/>
              <a:t> del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err="1" smtClean="0"/>
              <a:t>lavoro</a:t>
            </a:r>
            <a:r>
              <a:rPr lang="de-DE" b="1" dirty="0" smtClean="0"/>
              <a:t> </a:t>
            </a:r>
            <a:endParaRPr lang="de-DE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635896" y="4887248"/>
            <a:ext cx="273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Formazione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ulteriore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74" y="3942606"/>
            <a:ext cx="1008006" cy="4909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4" y="3308332"/>
            <a:ext cx="474872" cy="12440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7772" y="3445090"/>
            <a:ext cx="510910" cy="12391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49" y="1836119"/>
            <a:ext cx="814560" cy="8264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1010" y="2823960"/>
            <a:ext cx="814560" cy="8264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4729" y="3774835"/>
            <a:ext cx="814560" cy="8264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71" y="5466016"/>
            <a:ext cx="706355" cy="1054768"/>
          </a:xfrm>
          <a:prstGeom prst="rect">
            <a:avLst/>
          </a:prstGeom>
        </p:spPr>
      </p:pic>
      <p:sp>
        <p:nvSpPr>
          <p:cNvPr id="42" name="TextBox 47"/>
          <p:cNvSpPr txBox="1"/>
          <p:nvPr/>
        </p:nvSpPr>
        <p:spPr>
          <a:xfrm>
            <a:off x="396059" y="1772816"/>
            <a:ext cx="244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Formazione</a:t>
            </a:r>
            <a:r>
              <a:rPr lang="de-DE" b="1" dirty="0"/>
              <a:t> </a:t>
            </a:r>
            <a:r>
              <a:rPr lang="de-DE" b="1" i="1" dirty="0"/>
              <a:t>professionale duale</a:t>
            </a:r>
            <a:r>
              <a:rPr lang="de-DE" b="1" i="1" dirty="0" smtClean="0"/>
              <a:t> </a:t>
            </a:r>
            <a:endParaRPr lang="de-DE" b="1" i="1" dirty="0"/>
          </a:p>
        </p:txBody>
      </p:sp>
      <p:sp>
        <p:nvSpPr>
          <p:cNvPr id="44" name="Rechteck 43"/>
          <p:cNvSpPr/>
          <p:nvPr/>
        </p:nvSpPr>
        <p:spPr>
          <a:xfrm>
            <a:off x="347551" y="1169748"/>
            <a:ext cx="5544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Possibilità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dopo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la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formazione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5663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36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45501"/>
            <a:ext cx="9036308" cy="532083"/>
          </a:xfrm>
        </p:spPr>
        <p:txBody>
          <a:bodyPr/>
          <a:lstStyle/>
          <a:p>
            <a:pPr marL="273050" indent="-273050"/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6.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Gli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attori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promuovono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la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formazione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professionale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duale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b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e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assicurano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la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sua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qualità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119570" y="1781192"/>
            <a:ext cx="3024000" cy="4380343"/>
            <a:chOff x="196629" y="1710666"/>
            <a:chExt cx="2839610" cy="4289421"/>
          </a:xfrm>
        </p:grpSpPr>
        <p:sp>
          <p:nvSpPr>
            <p:cNvPr id="35" name="Rounded Rectangle 34"/>
            <p:cNvSpPr/>
            <p:nvPr/>
          </p:nvSpPr>
          <p:spPr>
            <a:xfrm>
              <a:off x="207782" y="1710666"/>
              <a:ext cx="2752343" cy="4271776"/>
            </a:xfrm>
            <a:prstGeom prst="roundRect">
              <a:avLst>
                <a:gd name="adj" fmla="val 9053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96629" y="1750514"/>
              <a:ext cx="2839610" cy="42495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lvl="1" indent="-173038">
                <a:lnSpc>
                  <a:spcPct val="150000"/>
                </a:lnSpc>
              </a:pPr>
              <a:r>
                <a:rPr lang="it-IT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Camere </a:t>
              </a:r>
              <a:endPara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it-I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Danno consulenza alle imprese di formazione  </a:t>
              </a: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it-I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Qualificano il personale di formazione </a:t>
              </a: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it-I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Controllano e certificano l’azienda di formazione </a:t>
              </a:r>
              <a:endParaRPr lang="it-IT" sz="1400" kern="1100" spc="-6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it-I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Verificano e controllano la formazione in azienda (attrezzatura, istruttori, etc. ) </a:t>
              </a: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it-I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Sostengono le imprese nella ricerca di apprendisti</a:t>
              </a: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it-I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Registrano i contratti di formazione</a:t>
              </a: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it-IT" alt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Organizzano gli esami intermedi e finali</a:t>
              </a: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it-IT" alt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Assumono il ruolo di mediatore nel caso di una disputa tra l’apprendista e l’azienda</a:t>
              </a: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it-IT" alt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Organizzano eventi </a:t>
              </a:r>
              <a:endParaRPr lang="it-IT" altLang="de-DE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880694"/>
              <a:ext cx="534450" cy="261151"/>
            </a:xfrm>
            <a:prstGeom prst="rect">
              <a:avLst/>
            </a:prstGeom>
          </p:spPr>
        </p:pic>
      </p:grpSp>
      <p:grpSp>
        <p:nvGrpSpPr>
          <p:cNvPr id="8" name="Gruppieren 7"/>
          <p:cNvGrpSpPr/>
          <p:nvPr/>
        </p:nvGrpSpPr>
        <p:grpSpPr>
          <a:xfrm>
            <a:off x="3115622" y="4207851"/>
            <a:ext cx="2955080" cy="2749541"/>
            <a:chOff x="3031876" y="4423041"/>
            <a:chExt cx="2955080" cy="2616101"/>
          </a:xfrm>
        </p:grpSpPr>
        <p:sp>
          <p:nvSpPr>
            <p:cNvPr id="7" name="Rounded Rectangle 6"/>
            <p:cNvSpPr/>
            <p:nvPr/>
          </p:nvSpPr>
          <p:spPr>
            <a:xfrm>
              <a:off x="3031876" y="4522232"/>
              <a:ext cx="2923736" cy="2335768"/>
            </a:xfrm>
            <a:prstGeom prst="roundRect">
              <a:avLst>
                <a:gd name="adj" fmla="val 1132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083464" y="4423041"/>
              <a:ext cx="2903492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lvl="1" indent="-173038">
                <a:lnSpc>
                  <a:spcPct val="150000"/>
                </a:lnSpc>
              </a:pPr>
              <a:r>
                <a:rPr lang="it-IT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Parti sociali </a:t>
              </a: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it-I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Sindacati e associazioni datoriali negoziano il compenso per la formazione </a:t>
              </a: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it-IT" sz="1400" dirty="0" smtClean="0">
                  <a:solidFill>
                    <a:srgbClr val="6B6B6B"/>
                  </a:solidFill>
                </a:rPr>
                <a:t>I consigli </a:t>
              </a:r>
              <a:r>
                <a:rPr lang="it-I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 fabbrica controllano la formazione aziendale </a:t>
              </a: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it-I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Partecipano al concepimento degli standard per la formazione aziendale </a:t>
              </a:r>
            </a:p>
            <a:p>
              <a:pPr marL="173038" lvl="1" indent="-173038">
                <a:buFont typeface="Arial" panose="020B0604020202020204" pitchFamily="34" charset="0"/>
                <a:buChar char="•"/>
              </a:pPr>
              <a:r>
                <a:rPr lang="it-I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Fanno parte della commissione d’esame</a:t>
              </a:r>
              <a:endPara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6633" y="4522232"/>
              <a:ext cx="480043" cy="292271"/>
            </a:xfrm>
            <a:prstGeom prst="rect">
              <a:avLst/>
            </a:prstGeom>
          </p:spPr>
        </p:pic>
      </p:grpSp>
      <p:grpSp>
        <p:nvGrpSpPr>
          <p:cNvPr id="10" name="Gruppieren 9"/>
          <p:cNvGrpSpPr/>
          <p:nvPr/>
        </p:nvGrpSpPr>
        <p:grpSpPr>
          <a:xfrm>
            <a:off x="3440307" y="1844824"/>
            <a:ext cx="2261519" cy="2375342"/>
            <a:chOff x="3375658" y="2095856"/>
            <a:chExt cx="2261519" cy="2375342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6597">
              <a:off x="3375658" y="2095856"/>
              <a:ext cx="2261519" cy="2079136"/>
            </a:xfrm>
            <a:prstGeom prst="rect">
              <a:avLst/>
            </a:prstGeom>
            <a:effectLst/>
          </p:spPr>
        </p:pic>
        <p:grpSp>
          <p:nvGrpSpPr>
            <p:cNvPr id="24" name="Group 23"/>
            <p:cNvGrpSpPr/>
            <p:nvPr/>
          </p:nvGrpSpPr>
          <p:grpSpPr>
            <a:xfrm>
              <a:off x="3399035" y="2543476"/>
              <a:ext cx="1427991" cy="1317214"/>
              <a:chOff x="2466737" y="1300765"/>
              <a:chExt cx="2982309" cy="2750956"/>
            </a:xfrm>
          </p:grpSpPr>
          <p:sp>
            <p:nvSpPr>
              <p:cNvPr id="25" name="Oval 46"/>
              <p:cNvSpPr/>
              <p:nvPr/>
            </p:nvSpPr>
            <p:spPr>
              <a:xfrm rot="2700000">
                <a:off x="2425660" y="1341842"/>
                <a:ext cx="2750956" cy="2668802"/>
              </a:xfrm>
              <a:prstGeom prst="pi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Ellipse 58"/>
              <p:cNvSpPr/>
              <p:nvPr/>
            </p:nvSpPr>
            <p:spPr>
              <a:xfrm rot="8115584">
                <a:off x="2881174" y="1452292"/>
                <a:ext cx="2556689" cy="2504176"/>
              </a:xfrm>
              <a:prstGeom prst="pie">
                <a:avLst>
                  <a:gd name="adj1" fmla="val 10792305"/>
                  <a:gd name="adj2" fmla="val 16199999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38952" y="2104350"/>
                <a:ext cx="443065" cy="1074586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4809" y="1397300"/>
                <a:ext cx="657345" cy="666971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366" y="2146836"/>
                <a:ext cx="773680" cy="1155301"/>
              </a:xfrm>
              <a:prstGeom prst="rect">
                <a:avLst/>
              </a:prstGeom>
            </p:spPr>
          </p:pic>
          <p:sp>
            <p:nvSpPr>
              <p:cNvPr id="30" name="Oval 29"/>
              <p:cNvSpPr/>
              <p:nvPr/>
            </p:nvSpPr>
            <p:spPr>
              <a:xfrm>
                <a:off x="3296653" y="2127819"/>
                <a:ext cx="1241769" cy="1241769"/>
              </a:xfrm>
              <a:prstGeom prst="ellipse">
                <a:avLst/>
              </a:prstGeom>
              <a:solidFill>
                <a:schemeClr val="bg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511076" y="2248223"/>
                <a:ext cx="392791" cy="102903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20980" y="2267754"/>
                <a:ext cx="438623" cy="1009508"/>
              </a:xfrm>
              <a:prstGeom prst="rect">
                <a:avLst/>
              </a:prstGeom>
            </p:spPr>
          </p:pic>
        </p:grp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909" y="2600951"/>
              <a:ext cx="1461699" cy="1870247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114902" y="1782485"/>
            <a:ext cx="3029098" cy="4816991"/>
            <a:chOff x="6114902" y="1723110"/>
            <a:chExt cx="3029098" cy="4816991"/>
          </a:xfrm>
        </p:grpSpPr>
        <p:grpSp>
          <p:nvGrpSpPr>
            <p:cNvPr id="9" name="Group 8"/>
            <p:cNvGrpSpPr/>
            <p:nvPr/>
          </p:nvGrpSpPr>
          <p:grpSpPr>
            <a:xfrm>
              <a:off x="6114902" y="1723110"/>
              <a:ext cx="3029098" cy="4816991"/>
              <a:chOff x="6114902" y="1723110"/>
              <a:chExt cx="3029098" cy="4816991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6114903" y="1731687"/>
                <a:ext cx="2900650" cy="115777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5" name="Gruppieren 4"/>
              <p:cNvGrpSpPr/>
              <p:nvPr/>
            </p:nvGrpSpPr>
            <p:grpSpPr>
              <a:xfrm>
                <a:off x="6114902" y="1723110"/>
                <a:ext cx="3029098" cy="4816991"/>
                <a:chOff x="6031156" y="1889428"/>
                <a:chExt cx="3029098" cy="4816991"/>
              </a:xfrm>
            </p:grpSpPr>
            <p:sp>
              <p:nvSpPr>
                <p:cNvPr id="23" name="Rounded Rectangle 47"/>
                <p:cNvSpPr/>
                <p:nvPr/>
              </p:nvSpPr>
              <p:spPr>
                <a:xfrm>
                  <a:off x="6031156" y="3046425"/>
                  <a:ext cx="2906492" cy="3659994"/>
                </a:xfrm>
                <a:prstGeom prst="roundRect">
                  <a:avLst>
                    <a:gd name="adj" fmla="val 8304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7" name="Textfeld 76"/>
                <p:cNvSpPr txBox="1"/>
                <p:nvPr/>
              </p:nvSpPr>
              <p:spPr>
                <a:xfrm>
                  <a:off x="6108758" y="1889428"/>
                  <a:ext cx="2951496" cy="45858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it-IT" sz="16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Stato</a:t>
                  </a:r>
                </a:p>
                <a:p>
                  <a:pPr marL="179388" indent="-179388">
                    <a:buFont typeface="Arial" panose="020B0604020202020204" pitchFamily="34" charset="0"/>
                    <a:buChar char="•"/>
                  </a:pPr>
                  <a:r>
                    <a:rPr lang="it-IT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Finanzia, controlla e verifica </a:t>
                  </a:r>
                  <a:br>
                    <a:rPr lang="it-IT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</a:br>
                  <a:r>
                    <a:rPr lang="it-IT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il sistema scolastico professionale pubblico </a:t>
                  </a:r>
                </a:p>
                <a:p>
                  <a:endParaRPr lang="it-IT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  <a:p>
                  <a:pPr marL="179388" lvl="1" indent="-179388">
                    <a:buFont typeface="Arial" panose="020B0604020202020204" pitchFamily="34" charset="0"/>
                    <a:buChar char="•"/>
                  </a:pPr>
                  <a:r>
                    <a:rPr lang="it-IT" sz="1400" dirty="0" smtClean="0">
                      <a:solidFill>
                        <a:srgbClr val="6B6B6B"/>
                      </a:solidFill>
                    </a:rPr>
                    <a:t>Lo stato fa </a:t>
                  </a:r>
                  <a:r>
                    <a:rPr lang="it-IT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ricerca istituzionalizzata sulla formazione professionale (BIBB)</a:t>
                  </a:r>
                </a:p>
                <a:p>
                  <a:pPr marL="179388" lvl="1" indent="-179388">
                    <a:buFont typeface="Arial" panose="020B0604020202020204" pitchFamily="34" charset="0"/>
                    <a:buChar char="•"/>
                  </a:pPr>
                  <a:r>
                    <a:rPr lang="it-IT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Organizza lo sviluppo (ulteriore) degli standard di formazione</a:t>
                  </a:r>
                </a:p>
                <a:p>
                  <a:pPr marL="179388" lvl="1" indent="-179388">
                    <a:buFont typeface="Arial" panose="020B0604020202020204" pitchFamily="34" charset="0"/>
                    <a:buChar char="•"/>
                  </a:pPr>
                  <a:r>
                    <a:rPr lang="it-IT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Sostiene disoccupati o giovani svantaggiati nella ricerca di una formazione </a:t>
                  </a:r>
                  <a:endParaRPr lang="it-IT" sz="14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  <a:p>
                  <a:pPr marL="179388" lvl="1" indent="-179388">
                    <a:buFont typeface="Arial" panose="020B0604020202020204" pitchFamily="34" charset="0"/>
                    <a:buChar char="•"/>
                  </a:pPr>
                  <a:r>
                    <a:rPr lang="it-IT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Sostiene i giovani con disabilità nella ricerca di una formazione </a:t>
                  </a:r>
                </a:p>
                <a:p>
                  <a:pPr marL="179388" lvl="1" indent="-179388">
                    <a:buFont typeface="Arial" panose="020B0604020202020204" pitchFamily="34" charset="0"/>
                    <a:buChar char="•"/>
                  </a:pPr>
                  <a:r>
                    <a:rPr lang="it-IT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Offre un aiuto nell’orientamento professionale </a:t>
                  </a:r>
                </a:p>
                <a:p>
                  <a:pPr marL="179388" lvl="1" indent="-179388">
                    <a:buFont typeface="Arial" panose="020B0604020202020204" pitchFamily="34" charset="0"/>
                    <a:buChar char="•"/>
                  </a:pP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Promuove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la 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visibilit</a:t>
                  </a:r>
                  <a:r>
                    <a:rPr lang="it-IT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à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/>
                  </a:r>
                  <a:b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</a:br>
                  <a:r>
                    <a:rPr lang="it-IT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della formazione professionale duale</a:t>
                  </a:r>
                  <a:endParaRPr lang="it-IT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8280" y="1783594"/>
              <a:ext cx="358701" cy="397669"/>
            </a:xfrm>
            <a:prstGeom prst="rect">
              <a:avLst/>
            </a:prstGeom>
          </p:spPr>
        </p:pic>
      </p:grpSp>
      <p:sp>
        <p:nvSpPr>
          <p:cNvPr id="32" name="Rechteck 31"/>
          <p:cNvSpPr/>
          <p:nvPr/>
        </p:nvSpPr>
        <p:spPr>
          <a:xfrm>
            <a:off x="391014" y="1336323"/>
            <a:ext cx="84175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L’industria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parti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sociali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e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stato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concepiscono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il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sistema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di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formazione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professionale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duale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624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81180" y="2211252"/>
            <a:ext cx="3649683" cy="3960439"/>
            <a:chOff x="5381180" y="2211252"/>
            <a:chExt cx="3649683" cy="3960439"/>
          </a:xfrm>
        </p:grpSpPr>
        <p:sp>
          <p:nvSpPr>
            <p:cNvPr id="34" name="Pfeil nach rechts 33"/>
            <p:cNvSpPr/>
            <p:nvPr/>
          </p:nvSpPr>
          <p:spPr>
            <a:xfrm>
              <a:off x="5381181" y="4948740"/>
              <a:ext cx="396000" cy="697949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Pfeil nach rechts 35"/>
            <p:cNvSpPr/>
            <p:nvPr/>
          </p:nvSpPr>
          <p:spPr>
            <a:xfrm>
              <a:off x="5381180" y="2666290"/>
              <a:ext cx="396000" cy="697949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5" name="Gruppieren 14"/>
            <p:cNvGrpSpPr/>
            <p:nvPr/>
          </p:nvGrpSpPr>
          <p:grpSpPr>
            <a:xfrm>
              <a:off x="5822282" y="2211252"/>
              <a:ext cx="3208581" cy="3960439"/>
              <a:chOff x="5556056" y="2420888"/>
              <a:chExt cx="3208581" cy="3960439"/>
            </a:xfrm>
          </p:grpSpPr>
          <p:grpSp>
            <p:nvGrpSpPr>
              <p:cNvPr id="8" name="Gruppieren 7"/>
              <p:cNvGrpSpPr/>
              <p:nvPr/>
            </p:nvGrpSpPr>
            <p:grpSpPr>
              <a:xfrm>
                <a:off x="5556056" y="2420888"/>
                <a:ext cx="3208581" cy="3960439"/>
                <a:chOff x="5905689" y="1602368"/>
                <a:chExt cx="3208581" cy="3433820"/>
              </a:xfrm>
            </p:grpSpPr>
            <p:sp>
              <p:nvSpPr>
                <p:cNvPr id="41" name="Rounded Rectangle 97"/>
                <p:cNvSpPr/>
                <p:nvPr/>
              </p:nvSpPr>
              <p:spPr>
                <a:xfrm>
                  <a:off x="5905689" y="1602368"/>
                  <a:ext cx="3138838" cy="3433820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/>
                </a:p>
              </p:txBody>
            </p:sp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00535" y="2258110"/>
                  <a:ext cx="806876" cy="1159596"/>
                </a:xfrm>
                <a:prstGeom prst="rect">
                  <a:avLst/>
                </a:prstGeom>
              </p:spPr>
            </p:pic>
            <p:sp>
              <p:nvSpPr>
                <p:cNvPr id="5" name="Textfeld 4"/>
                <p:cNvSpPr txBox="1"/>
                <p:nvPr/>
              </p:nvSpPr>
              <p:spPr>
                <a:xfrm>
                  <a:off x="6907411" y="2688151"/>
                  <a:ext cx="67429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3600" b="1" dirty="0" smtClean="0"/>
                    <a:t>=</a:t>
                  </a:r>
                  <a:endParaRPr lang="de-DE" sz="3600" b="1" dirty="0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7732385" y="2631936"/>
                  <a:ext cx="349516" cy="349516"/>
                </a:xfrm>
                <a:prstGeom prst="ellipse">
                  <a:avLst/>
                </a:prstGeom>
                <a:solidFill>
                  <a:schemeClr val="bg1">
                    <a:alpha val="4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0" name="Rechteck 39"/>
                <p:cNvSpPr/>
                <p:nvPr/>
              </p:nvSpPr>
              <p:spPr>
                <a:xfrm>
                  <a:off x="6112404" y="3452706"/>
                  <a:ext cx="3001866" cy="15744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Gli</a:t>
                  </a:r>
                  <a:r>
                    <a:rPr lang="en-US" sz="1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standard </a:t>
                  </a:r>
                  <a:r>
                    <a:rPr lang="en-US" sz="14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definiscono</a:t>
                  </a:r>
                  <a:r>
                    <a:rPr lang="en-US" sz="1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la </a:t>
                  </a:r>
                  <a:r>
                    <a:rPr lang="it-IT" sz="1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realizzazione della formazione professionale duale nelle aziende e nelle scuole professionali. </a:t>
                  </a:r>
                  <a:r>
                    <a:rPr lang="it-IT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Costituiscono la base per l’offerta, il controllo e la promozione della formazione professionale duale a livello nazionale.</a:t>
                  </a:r>
                  <a:endParaRPr lang="it-IT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14" name="Gruppieren 13"/>
              <p:cNvGrpSpPr/>
              <p:nvPr/>
            </p:nvGrpSpPr>
            <p:grpSpPr>
              <a:xfrm>
                <a:off x="5592285" y="2454769"/>
                <a:ext cx="3070352" cy="2308377"/>
                <a:chOff x="5592285" y="2454769"/>
                <a:chExt cx="3070352" cy="2308377"/>
              </a:xfrm>
            </p:grpSpPr>
            <p:sp>
              <p:nvSpPr>
                <p:cNvPr id="12" name="Rechteck 11"/>
                <p:cNvSpPr/>
                <p:nvPr/>
              </p:nvSpPr>
              <p:spPr>
                <a:xfrm>
                  <a:off x="5592285" y="2454769"/>
                  <a:ext cx="3070352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b="1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Standard per la </a:t>
                  </a:r>
                  <a:r>
                    <a:rPr lang="en-US" b="1" i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formazione</a:t>
                  </a:r>
                  <a:r>
                    <a:rPr lang="en-US" b="1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b="1" i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professionale</a:t>
                  </a:r>
                  <a:r>
                    <a:rPr lang="en-US" b="1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b="1" i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duale</a:t>
                  </a:r>
                  <a:r>
                    <a:rPr lang="en-US" b="1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</a:p>
              </p:txBody>
            </p:sp>
            <p:grpSp>
              <p:nvGrpSpPr>
                <p:cNvPr id="68" name="Gruppieren 67"/>
                <p:cNvGrpSpPr/>
                <p:nvPr/>
              </p:nvGrpSpPr>
              <p:grpSpPr>
                <a:xfrm>
                  <a:off x="7108076" y="3289086"/>
                  <a:ext cx="1403425" cy="1474060"/>
                  <a:chOff x="3375658" y="2095856"/>
                  <a:chExt cx="2261519" cy="2375342"/>
                </a:xfrm>
              </p:grpSpPr>
              <p:pic>
                <p:nvPicPr>
                  <p:cNvPr id="69" name="Picture 4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316597">
                    <a:off x="3375658" y="2095856"/>
                    <a:ext cx="2261519" cy="2079136"/>
                  </a:xfrm>
                  <a:prstGeom prst="rect">
                    <a:avLst/>
                  </a:prstGeom>
                  <a:effectLst/>
                </p:spPr>
              </p:pic>
              <p:grpSp>
                <p:nvGrpSpPr>
                  <p:cNvPr id="70" name="Group 23"/>
                  <p:cNvGrpSpPr/>
                  <p:nvPr/>
                </p:nvGrpSpPr>
                <p:grpSpPr>
                  <a:xfrm>
                    <a:off x="3399035" y="2543476"/>
                    <a:ext cx="1427991" cy="1317214"/>
                    <a:chOff x="2466737" y="1300765"/>
                    <a:chExt cx="2982309" cy="2750956"/>
                  </a:xfrm>
                </p:grpSpPr>
                <p:sp>
                  <p:nvSpPr>
                    <p:cNvPr id="72" name="Oval 46"/>
                    <p:cNvSpPr/>
                    <p:nvPr/>
                  </p:nvSpPr>
                  <p:spPr>
                    <a:xfrm rot="2700000">
                      <a:off x="2425660" y="1341842"/>
                      <a:ext cx="2750956" cy="2668802"/>
                    </a:xfrm>
                    <a:prstGeom prst="pi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73" name="Ellipse 58"/>
                    <p:cNvSpPr/>
                    <p:nvPr/>
                  </p:nvSpPr>
                  <p:spPr>
                    <a:xfrm rot="8115584">
                      <a:off x="2881174" y="1452292"/>
                      <a:ext cx="2556689" cy="2504176"/>
                    </a:xfrm>
                    <a:prstGeom prst="pie">
                      <a:avLst>
                        <a:gd name="adj1" fmla="val 10792305"/>
                        <a:gd name="adj2" fmla="val 16199999"/>
                      </a:avLst>
                    </a:pr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pic>
                  <p:nvPicPr>
                    <p:cNvPr id="74" name="Picture 26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2538952" y="2104350"/>
                      <a:ext cx="443065" cy="107458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5" name="Picture 27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144809" y="1397300"/>
                      <a:ext cx="657345" cy="66697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6" name="Picture 28"/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75366" y="2146836"/>
                      <a:ext cx="773680" cy="115530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7" name="Oval 29"/>
                    <p:cNvSpPr/>
                    <p:nvPr/>
                  </p:nvSpPr>
                  <p:spPr>
                    <a:xfrm>
                      <a:off x="3296653" y="2127819"/>
                      <a:ext cx="1241769" cy="1241769"/>
                    </a:xfrm>
                    <a:prstGeom prst="ellipse">
                      <a:avLst/>
                    </a:prstGeom>
                    <a:solidFill>
                      <a:schemeClr val="bg1">
                        <a:alpha val="46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pic>
                  <p:nvPicPr>
                    <p:cNvPr id="78" name="Picture 30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3511076" y="2248223"/>
                      <a:ext cx="392791" cy="102903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9" name="Picture 32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3920980" y="2267754"/>
                      <a:ext cx="438623" cy="1009508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71" name="Picture 57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21909" y="2600951"/>
                    <a:ext cx="1461699" cy="1870247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0" y="745502"/>
            <a:ext cx="8928806" cy="436910"/>
          </a:xfrm>
        </p:spPr>
        <p:txBody>
          <a:bodyPr/>
          <a:lstStyle/>
          <a:p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7.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Gli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standard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seguono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le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richieste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del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mondo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del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lavoro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de-DE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en-GB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Left-Right Arrow 27"/>
          <p:cNvSpPr/>
          <p:nvPr/>
        </p:nvSpPr>
        <p:spPr>
          <a:xfrm>
            <a:off x="3598994" y="4123950"/>
            <a:ext cx="451924" cy="509155"/>
          </a:xfrm>
          <a:prstGeom prst="upDownArrow">
            <a:avLst>
              <a:gd name="adj1" fmla="val 59992"/>
              <a:gd name="adj2" fmla="val 2553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5" name="Pfeil nach rechts 24"/>
          <p:cNvSpPr/>
          <p:nvPr/>
        </p:nvSpPr>
        <p:spPr>
          <a:xfrm>
            <a:off x="2148929" y="2666290"/>
            <a:ext cx="396000" cy="69794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2554268" y="4673102"/>
            <a:ext cx="2823157" cy="2094746"/>
            <a:chOff x="2316402" y="3569381"/>
            <a:chExt cx="2823157" cy="2094746"/>
          </a:xfrm>
        </p:grpSpPr>
        <p:sp>
          <p:nvSpPr>
            <p:cNvPr id="33" name="Rounded Rectangle 97"/>
            <p:cNvSpPr/>
            <p:nvPr/>
          </p:nvSpPr>
          <p:spPr>
            <a:xfrm>
              <a:off x="2316402" y="3569381"/>
              <a:ext cx="2748696" cy="209474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2754711" y="3733428"/>
              <a:ext cx="2384848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Sviluppo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/aggiornamento di standard di </a:t>
              </a:r>
              <a:r>
                <a:rPr lang="en-US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formazione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per le </a:t>
              </a:r>
              <a:r>
                <a:rPr lang="en-US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scuole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professionali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</a:t>
              </a:r>
              <a:r>
                <a:rPr lang="en-US" sz="1400" dirty="0" err="1" smtClean="0">
                  <a:solidFill>
                    <a:srgbClr val="6B6B6B"/>
                  </a:solidFill>
                </a:rPr>
                <a:t>Programma</a:t>
              </a:r>
              <a:r>
                <a:rPr lang="en-US" sz="1400" dirty="0" smtClean="0">
                  <a:solidFill>
                    <a:srgbClr val="6B6B6B"/>
                  </a:solidFill>
                </a:rPr>
                <a:t> </a:t>
              </a:r>
              <a:r>
                <a:rPr lang="en-US" sz="1400" dirty="0" err="1" smtClean="0">
                  <a:solidFill>
                    <a:srgbClr val="6B6B6B"/>
                  </a:solidFill>
                </a:rPr>
                <a:t>quadro</a:t>
              </a:r>
              <a:r>
                <a:rPr lang="en-US" sz="1400" dirty="0" smtClean="0">
                  <a:solidFill>
                    <a:srgbClr val="6B6B6B"/>
                  </a:solidFill>
                </a:rPr>
                <a:t> </a:t>
              </a:r>
              <a:r>
                <a:rPr lang="en-US" sz="1400" dirty="0" err="1" smtClean="0">
                  <a:solidFill>
                    <a:srgbClr val="6B6B6B"/>
                  </a:solidFill>
                </a:rPr>
                <a:t>d’insegnamento</a:t>
              </a:r>
              <a:r>
                <a:rPr lang="en-US" sz="1400" dirty="0" smtClean="0">
                  <a:solidFill>
                    <a:srgbClr val="6B6B6B"/>
                  </a:solidFill>
                </a:rPr>
                <a:t>) 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 accord</a:t>
              </a:r>
              <a:r>
                <a:rPr lang="it-I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 con standard di formazione aziendali 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regolamento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di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formazione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3794" y="4413423"/>
              <a:ext cx="360917" cy="400125"/>
            </a:xfrm>
            <a:prstGeom prst="rect">
              <a:avLst/>
            </a:prstGeom>
          </p:spPr>
        </p:pic>
      </p:grpSp>
      <p:grpSp>
        <p:nvGrpSpPr>
          <p:cNvPr id="6" name="Gruppieren 5"/>
          <p:cNvGrpSpPr/>
          <p:nvPr/>
        </p:nvGrpSpPr>
        <p:grpSpPr>
          <a:xfrm>
            <a:off x="2578066" y="2211252"/>
            <a:ext cx="2727351" cy="1879244"/>
            <a:chOff x="2340200" y="1986866"/>
            <a:chExt cx="2627898" cy="2123278"/>
          </a:xfrm>
        </p:grpSpPr>
        <p:sp>
          <p:nvSpPr>
            <p:cNvPr id="29" name="Rounded Rectangle 97"/>
            <p:cNvSpPr/>
            <p:nvPr/>
          </p:nvSpPr>
          <p:spPr>
            <a:xfrm>
              <a:off x="2340200" y="1986866"/>
              <a:ext cx="2625534" cy="212327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Picture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7632" y="2523962"/>
              <a:ext cx="350087" cy="213148"/>
            </a:xfrm>
            <a:prstGeom prst="rect">
              <a:avLst/>
            </a:prstGeom>
          </p:spPr>
        </p:pic>
        <p:sp>
          <p:nvSpPr>
            <p:cNvPr id="32" name="Rechteck 31"/>
            <p:cNvSpPr/>
            <p:nvPr/>
          </p:nvSpPr>
          <p:spPr>
            <a:xfrm>
              <a:off x="2893408" y="2154955"/>
              <a:ext cx="2074690" cy="1808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Le </a:t>
              </a:r>
              <a:r>
                <a:rPr lang="it-IT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parti sociali e lo </a:t>
              </a:r>
              <a:r>
                <a:rPr lang="it-IT" sz="1400" b="1" dirty="0" smtClean="0">
                  <a:solidFill>
                    <a:srgbClr val="6B6B6B"/>
                  </a:solidFill>
                </a:rPr>
                <a:t>stato </a:t>
              </a:r>
              <a:r>
                <a:rPr lang="it-IT" sz="1400" dirty="0" smtClean="0">
                  <a:solidFill>
                    <a:srgbClr val="6B6B6B"/>
                  </a:solidFill>
                </a:rPr>
                <a:t>negoziano</a:t>
              </a:r>
              <a:r>
                <a:rPr lang="it-IT" sz="1400" b="1" dirty="0" smtClean="0">
                  <a:solidFill>
                    <a:srgbClr val="6B6B6B"/>
                  </a:solidFill>
                </a:rPr>
                <a:t> </a:t>
              </a:r>
              <a:r>
                <a:rPr lang="it-I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</a:t>
              </a:r>
              <a:r>
                <a:rPr lang="it-IT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it-I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approvano nuovi standard di formazione aziendale  </a:t>
              </a:r>
              <a:r>
                <a:rPr lang="it-IT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it-IT" sz="1400" dirty="0" smtClean="0">
                  <a:solidFill>
                    <a:srgbClr val="6B6B6B"/>
                  </a:solidFill>
                </a:rPr>
                <a:t>(regolamento della formazione</a:t>
              </a:r>
              <a:r>
                <a:rPr lang="it-I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 sotto la direzione del BIBB</a:t>
              </a:r>
              <a:endPara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803" y="2897898"/>
              <a:ext cx="360917" cy="400125"/>
            </a:xfrm>
            <a:prstGeom prst="rect">
              <a:avLst/>
            </a:prstGeom>
          </p:spPr>
        </p:pic>
      </p:grpSp>
      <p:grpSp>
        <p:nvGrpSpPr>
          <p:cNvPr id="4" name="Gruppieren 3"/>
          <p:cNvGrpSpPr/>
          <p:nvPr/>
        </p:nvGrpSpPr>
        <p:grpSpPr>
          <a:xfrm>
            <a:off x="107504" y="2211253"/>
            <a:ext cx="2043636" cy="1881501"/>
            <a:chOff x="212609" y="1992828"/>
            <a:chExt cx="1851567" cy="1661227"/>
          </a:xfrm>
        </p:grpSpPr>
        <p:sp>
          <p:nvSpPr>
            <p:cNvPr id="23" name="Rounded Rectangle 97"/>
            <p:cNvSpPr/>
            <p:nvPr/>
          </p:nvSpPr>
          <p:spPr>
            <a:xfrm>
              <a:off x="212609" y="1992828"/>
              <a:ext cx="1794811" cy="165923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614154" y="2050765"/>
              <a:ext cx="1450022" cy="16032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Datore di lavoro </a:t>
              </a:r>
              <a:r>
                <a:rPr lang="it-I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identificare nuovi ambiti dei compiti sul posto di lavoro che necessitano di una qualifica professionale aggiuntiva. </a:t>
              </a:r>
              <a:endPara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7849" y="2352947"/>
              <a:ext cx="349673" cy="902664"/>
            </a:xfrm>
            <a:prstGeom prst="rect">
              <a:avLst/>
            </a:prstGeom>
          </p:spPr>
        </p:pic>
      </p:grpSp>
      <p:sp>
        <p:nvSpPr>
          <p:cNvPr id="37" name="Rechteck 36"/>
          <p:cNvSpPr/>
          <p:nvPr/>
        </p:nvSpPr>
        <p:spPr>
          <a:xfrm>
            <a:off x="395652" y="1159043"/>
            <a:ext cx="87483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L’impulso per lo sviluppo/aggiornamento degli standard giunge dall’economia</a:t>
            </a:r>
            <a:endParaRPr lang="it-IT" sz="20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2665498" y="1794302"/>
            <a:ext cx="2556780" cy="338554"/>
            <a:chOff x="2386089" y="1794302"/>
            <a:chExt cx="2556780" cy="338554"/>
          </a:xfrm>
        </p:grpSpPr>
        <p:cxnSp>
          <p:nvCxnSpPr>
            <p:cNvPr id="10" name="Gerade Verbindung 9"/>
            <p:cNvCxnSpPr/>
            <p:nvPr/>
          </p:nvCxnSpPr>
          <p:spPr>
            <a:xfrm>
              <a:off x="2386089" y="2132856"/>
              <a:ext cx="25567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2649393" y="1794302"/>
              <a:ext cx="20301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Durata</a:t>
              </a:r>
              <a:r>
                <a:rPr lang="en-GB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: max. 1 anno</a:t>
              </a:r>
              <a:endParaRPr lang="en-GB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81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0" y="745502"/>
            <a:ext cx="9036310" cy="436910"/>
          </a:xfrm>
        </p:spPr>
        <p:txBody>
          <a:bodyPr/>
          <a:lstStyle/>
          <a:p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7.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Gli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standard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seguono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le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richieste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del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mondo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del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lavoro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feld 26"/>
          <p:cNvSpPr txBox="1"/>
          <p:nvPr/>
        </p:nvSpPr>
        <p:spPr>
          <a:xfrm>
            <a:off x="151442" y="3962723"/>
            <a:ext cx="4225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Standard di </a:t>
            </a:r>
            <a:r>
              <a:rPr lang="en-GB" sz="1600" b="1" dirty="0" err="1">
                <a:solidFill>
                  <a:schemeClr val="accent1">
                    <a:lumMod val="75000"/>
                  </a:schemeClr>
                </a:solidFill>
              </a:rPr>
              <a:t>formazione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 per le </a:t>
            </a:r>
            <a:r>
              <a:rPr lang="en-GB" sz="1600" b="1" dirty="0" err="1">
                <a:solidFill>
                  <a:schemeClr val="accent1">
                    <a:lumMod val="75000"/>
                  </a:schemeClr>
                </a:solidFill>
              </a:rPr>
              <a:t>aziende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regolamento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della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formazione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comprende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feld 28"/>
          <p:cNvSpPr txBox="1"/>
          <p:nvPr/>
        </p:nvSpPr>
        <p:spPr>
          <a:xfrm>
            <a:off x="5472608" y="3910192"/>
            <a:ext cx="3851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Standard di formazione professionale per le scuole professionali</a:t>
            </a:r>
          </a:p>
          <a:p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(Programma quadro d’insegnamento) comprende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98" y="4608047"/>
            <a:ext cx="3597328" cy="2133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competenze che gli apprendisti apprendono in una professione </a:t>
            </a:r>
            <a:r>
              <a:rPr lang="it-IT" sz="1400" dirty="0" smtClean="0">
                <a:solidFill>
                  <a:srgbClr val="6B6B6B"/>
                </a:solidFill>
              </a:rPr>
              <a:t>(profilo professionale) </a:t>
            </a:r>
          </a:p>
          <a:p>
            <a:pPr marL="177800" indent="-1778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sono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requisiti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minimi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che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’azienda di formazione deve insegnare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(standard di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formazione)</a:t>
            </a:r>
          </a:p>
          <a:p>
            <a:pPr marL="177800" indent="-1778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 cosa devono sapere gli apprendisti per superare con successo l’esame finale (standard dell’esame)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472608" y="4886590"/>
            <a:ext cx="3637145" cy="184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Obiettivi di apprendimento e contenuti  (strutturato secondo “campi di apprendimento”) come base per le lezioni nella scuola professionale</a:t>
            </a:r>
          </a:p>
          <a:p>
            <a:pPr marL="177800" indent="-1778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lezioni con riferimento alla professione trasmettono le conoscenze</a:t>
            </a:r>
            <a:r>
              <a:rPr lang="it-IT" sz="1400" dirty="0" smtClean="0">
                <a:solidFill>
                  <a:srgbClr val="6B6B6B"/>
                </a:solidFill>
              </a:rPr>
              <a:t> teorico-professionali necessarie per la formazione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professionale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395652" y="1159043"/>
            <a:ext cx="87483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Formazione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professionale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in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entrambi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luoghi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di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apprendimento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sulla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base di standard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orientati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alle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necessità</a:t>
            </a:r>
            <a:endParaRPr lang="en-GB" sz="2000" dirty="0"/>
          </a:p>
        </p:txBody>
      </p:sp>
      <p:pic>
        <p:nvPicPr>
          <p:cNvPr id="42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7" y="2489872"/>
            <a:ext cx="806876" cy="1337435"/>
          </a:xfrm>
          <a:prstGeom prst="rect">
            <a:avLst/>
          </a:prstGeom>
        </p:spPr>
      </p:pic>
      <p:pic>
        <p:nvPicPr>
          <p:cNvPr id="43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65" y="2422920"/>
            <a:ext cx="806876" cy="1337435"/>
          </a:xfrm>
          <a:prstGeom prst="rect">
            <a:avLst/>
          </a:prstGeom>
        </p:spPr>
      </p:pic>
      <p:grpSp>
        <p:nvGrpSpPr>
          <p:cNvPr id="44" name="Group 11"/>
          <p:cNvGrpSpPr/>
          <p:nvPr/>
        </p:nvGrpSpPr>
        <p:grpSpPr>
          <a:xfrm>
            <a:off x="3318127" y="2035232"/>
            <a:ext cx="2534195" cy="2327665"/>
            <a:chOff x="2466737" y="1300765"/>
            <a:chExt cx="2995044" cy="2750956"/>
          </a:xfrm>
        </p:grpSpPr>
        <p:sp>
          <p:nvSpPr>
            <p:cNvPr id="45" name="Oval 46"/>
            <p:cNvSpPr/>
            <p:nvPr/>
          </p:nvSpPr>
          <p:spPr>
            <a:xfrm rot="2700000">
              <a:off x="2425660" y="1341842"/>
              <a:ext cx="2750956" cy="2668802"/>
            </a:xfrm>
            <a:prstGeom prst="pi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Ellipse 58"/>
            <p:cNvSpPr/>
            <p:nvPr/>
          </p:nvSpPr>
          <p:spPr>
            <a:xfrm rot="8115584">
              <a:off x="2881174" y="1452292"/>
              <a:ext cx="2556689" cy="2504176"/>
            </a:xfrm>
            <a:prstGeom prst="pie">
              <a:avLst>
                <a:gd name="adj1" fmla="val 10792305"/>
                <a:gd name="adj2" fmla="val 1619999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7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86344" y="2037801"/>
              <a:ext cx="605857" cy="1469413"/>
            </a:xfrm>
            <a:prstGeom prst="rect">
              <a:avLst/>
            </a:prstGeom>
          </p:spPr>
        </p:pic>
        <p:pic>
          <p:nvPicPr>
            <p:cNvPr id="48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4809" y="1397300"/>
              <a:ext cx="657345" cy="666971"/>
            </a:xfrm>
            <a:prstGeom prst="rect">
              <a:avLst/>
            </a:prstGeom>
          </p:spPr>
        </p:pic>
        <p:pic>
          <p:nvPicPr>
            <p:cNvPr id="57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366" y="2127819"/>
              <a:ext cx="786415" cy="1174318"/>
            </a:xfrm>
            <a:prstGeom prst="rect">
              <a:avLst/>
            </a:prstGeom>
          </p:spPr>
        </p:pic>
        <p:sp>
          <p:nvSpPr>
            <p:cNvPr id="58" name="Oval 9"/>
            <p:cNvSpPr/>
            <p:nvPr/>
          </p:nvSpPr>
          <p:spPr>
            <a:xfrm>
              <a:off x="3296653" y="2127819"/>
              <a:ext cx="1241769" cy="1241769"/>
            </a:xfrm>
            <a:prstGeom prst="ellipse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11076" y="2248223"/>
              <a:ext cx="392791" cy="1029038"/>
            </a:xfrm>
            <a:prstGeom prst="rect">
              <a:avLst/>
            </a:prstGeom>
          </p:spPr>
        </p:pic>
        <p:pic>
          <p:nvPicPr>
            <p:cNvPr id="66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20980" y="2267754"/>
              <a:ext cx="438623" cy="1009508"/>
            </a:xfrm>
            <a:prstGeom prst="rect">
              <a:avLst/>
            </a:prstGeom>
          </p:spPr>
        </p:pic>
      </p:grpSp>
      <p:sp>
        <p:nvSpPr>
          <p:cNvPr id="9" name="Textfeld 8"/>
          <p:cNvSpPr txBox="1"/>
          <p:nvPr/>
        </p:nvSpPr>
        <p:spPr>
          <a:xfrm rot="436291">
            <a:off x="3013407" y="1880795"/>
            <a:ext cx="2796503" cy="2857581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endParaRPr lang="de-DE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de-DE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de-DE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</a:t>
            </a:r>
            <a:r>
              <a:rPr lang="de-DE" b="1" dirty="0" err="1" smtClean="0">
                <a:solidFill>
                  <a:schemeClr val="tx2">
                    <a:lumMod val="75000"/>
                  </a:schemeClr>
                </a:solidFill>
              </a:rPr>
              <a:t>professione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Pfeil nach links und rechts 3"/>
          <p:cNvSpPr/>
          <p:nvPr/>
        </p:nvSpPr>
        <p:spPr>
          <a:xfrm>
            <a:off x="3697448" y="4597954"/>
            <a:ext cx="1501230" cy="621987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 smtClean="0">
                <a:solidFill>
                  <a:schemeClr val="bg1"/>
                </a:solidFill>
              </a:rPr>
              <a:t>Concordato</a:t>
            </a:r>
            <a:r>
              <a:rPr lang="en-GB" sz="1400" b="1" dirty="0" smtClean="0">
                <a:solidFill>
                  <a:srgbClr val="FF0000"/>
                </a:solidFill>
              </a:rPr>
              <a:t> </a:t>
            </a:r>
            <a:endParaRPr lang="en-GB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0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" grpId="0"/>
      <p:bldP spid="59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bgerundetes Rechteck 35"/>
          <p:cNvSpPr/>
          <p:nvPr/>
        </p:nvSpPr>
        <p:spPr>
          <a:xfrm>
            <a:off x="683568" y="3142700"/>
            <a:ext cx="7646186" cy="3620041"/>
          </a:xfrm>
          <a:prstGeom prst="roundRect">
            <a:avLst>
              <a:gd name="adj" fmla="val 68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Abgerundetes Rechteck 51"/>
          <p:cNvSpPr/>
          <p:nvPr/>
        </p:nvSpPr>
        <p:spPr>
          <a:xfrm>
            <a:off x="5053754" y="2954888"/>
            <a:ext cx="3276000" cy="34992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Abgerundetes Rechteck 50"/>
          <p:cNvSpPr/>
          <p:nvPr/>
        </p:nvSpPr>
        <p:spPr>
          <a:xfrm>
            <a:off x="683568" y="2954636"/>
            <a:ext cx="3420016" cy="34992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Abgerundetes Rechteck 3"/>
          <p:cNvSpPr/>
          <p:nvPr/>
        </p:nvSpPr>
        <p:spPr>
          <a:xfrm>
            <a:off x="3045849" y="2551809"/>
            <a:ext cx="3078958" cy="38993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1" y="745502"/>
            <a:ext cx="8665451" cy="436910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8.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Condizioni quadro legali </a:t>
            </a:r>
            <a:b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it-IT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24" y="5012402"/>
            <a:ext cx="482440" cy="693335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464" y="5102958"/>
            <a:ext cx="625126" cy="305458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444" y="5810983"/>
            <a:ext cx="597231" cy="363620"/>
          </a:xfrm>
          <a:prstGeom prst="rect">
            <a:avLst/>
          </a:prstGeom>
        </p:spPr>
      </p:pic>
      <p:sp>
        <p:nvSpPr>
          <p:cNvPr id="136" name="Rechteck 224"/>
          <p:cNvSpPr/>
          <p:nvPr/>
        </p:nvSpPr>
        <p:spPr>
          <a:xfrm>
            <a:off x="6156176" y="3140968"/>
            <a:ext cx="20880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Istruzione dell’obbligo</a:t>
            </a: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Leggi scolastiche regionali </a:t>
            </a: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Accordo di coordinamento tra il regolamento della formazione e il programma quadro d’insegnamento</a:t>
            </a:r>
            <a:endParaRPr lang="it-IT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3410464" y="2603873"/>
            <a:ext cx="3056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Legge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sulla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formazione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professionale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1718" y="3120863"/>
            <a:ext cx="242344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Legge sulla tutela del lavoro giovanile </a:t>
            </a: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Codice dell’artigianato </a:t>
            </a: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Legge sulla contrattazione collettiva</a:t>
            </a: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Legge sulla regolamentazione provvisoria del diritto delle camere di commercio e dell‘industria </a:t>
            </a: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Legge sulle camere </a:t>
            </a: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Legge sulla costituzione aziendale </a:t>
            </a:r>
            <a:endParaRPr lang="it-I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52" y="1772816"/>
            <a:ext cx="648000" cy="718395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3679930" y="3209739"/>
            <a:ext cx="1789365" cy="1650554"/>
            <a:chOff x="2466737" y="1300765"/>
            <a:chExt cx="2982309" cy="2750956"/>
          </a:xfrm>
        </p:grpSpPr>
        <p:sp>
          <p:nvSpPr>
            <p:cNvPr id="49" name="Oval 46"/>
            <p:cNvSpPr/>
            <p:nvPr/>
          </p:nvSpPr>
          <p:spPr>
            <a:xfrm rot="2700000">
              <a:off x="2425660" y="1341842"/>
              <a:ext cx="2750956" cy="2668802"/>
            </a:xfrm>
            <a:prstGeom prst="pi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Ellipse 58"/>
            <p:cNvSpPr/>
            <p:nvPr/>
          </p:nvSpPr>
          <p:spPr>
            <a:xfrm rot="8115584">
              <a:off x="2881174" y="1452292"/>
              <a:ext cx="2556689" cy="2504176"/>
            </a:xfrm>
            <a:prstGeom prst="pie">
              <a:avLst>
                <a:gd name="adj1" fmla="val 10792305"/>
                <a:gd name="adj2" fmla="val 1619999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38952" y="2104350"/>
              <a:ext cx="443065" cy="1074586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4809" y="1397300"/>
              <a:ext cx="657345" cy="6669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366" y="2146836"/>
              <a:ext cx="773680" cy="1155301"/>
            </a:xfrm>
            <a:prstGeom prst="rect">
              <a:avLst/>
            </a:prstGeom>
          </p:spPr>
        </p:pic>
        <p:sp>
          <p:nvSpPr>
            <p:cNvPr id="57" name="Oval 56"/>
            <p:cNvSpPr/>
            <p:nvPr/>
          </p:nvSpPr>
          <p:spPr>
            <a:xfrm>
              <a:off x="3296653" y="2127819"/>
              <a:ext cx="1241769" cy="1241769"/>
            </a:xfrm>
            <a:prstGeom prst="ellipse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11076" y="2248223"/>
              <a:ext cx="392791" cy="1029038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20980" y="2267754"/>
              <a:ext cx="438623" cy="100950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232263" y="4834165"/>
            <a:ext cx="935366" cy="954786"/>
            <a:chOff x="3375751" y="2080651"/>
            <a:chExt cx="2330585" cy="2378972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6597">
              <a:off x="3375751" y="2080651"/>
              <a:ext cx="2330585" cy="2142632"/>
            </a:xfrm>
            <a:prstGeom prst="rect">
              <a:avLst/>
            </a:prstGeom>
            <a:effectLst/>
          </p:spPr>
        </p:pic>
        <p:grpSp>
          <p:nvGrpSpPr>
            <p:cNvPr id="61" name="Group 60"/>
            <p:cNvGrpSpPr/>
            <p:nvPr/>
          </p:nvGrpSpPr>
          <p:grpSpPr>
            <a:xfrm>
              <a:off x="3477556" y="2531901"/>
              <a:ext cx="1427991" cy="1317214"/>
              <a:chOff x="2466737" y="1300765"/>
              <a:chExt cx="2982309" cy="2750956"/>
            </a:xfrm>
          </p:grpSpPr>
          <p:sp>
            <p:nvSpPr>
              <p:cNvPr id="62" name="Oval 46"/>
              <p:cNvSpPr/>
              <p:nvPr/>
            </p:nvSpPr>
            <p:spPr>
              <a:xfrm rot="2700000">
                <a:off x="2425660" y="1341842"/>
                <a:ext cx="2750956" cy="2668802"/>
              </a:xfrm>
              <a:prstGeom prst="pi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3" name="Ellipse 58"/>
              <p:cNvSpPr/>
              <p:nvPr/>
            </p:nvSpPr>
            <p:spPr>
              <a:xfrm rot="8115584">
                <a:off x="2881174" y="1452292"/>
                <a:ext cx="2556689" cy="2504176"/>
              </a:xfrm>
              <a:prstGeom prst="pie">
                <a:avLst>
                  <a:gd name="adj1" fmla="val 10792305"/>
                  <a:gd name="adj2" fmla="val 16199999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38952" y="2104350"/>
                <a:ext cx="443065" cy="1074586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4809" y="1397300"/>
                <a:ext cx="657345" cy="666971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366" y="2146836"/>
                <a:ext cx="773680" cy="1155301"/>
              </a:xfrm>
              <a:prstGeom prst="rect">
                <a:avLst/>
              </a:prstGeom>
            </p:spPr>
          </p:pic>
          <p:sp>
            <p:nvSpPr>
              <p:cNvPr id="67" name="Oval 66"/>
              <p:cNvSpPr/>
              <p:nvPr/>
            </p:nvSpPr>
            <p:spPr>
              <a:xfrm>
                <a:off x="3296653" y="2127819"/>
                <a:ext cx="1241769" cy="1241769"/>
              </a:xfrm>
              <a:prstGeom prst="ellipse">
                <a:avLst/>
              </a:prstGeom>
              <a:solidFill>
                <a:schemeClr val="bg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511076" y="2248223"/>
                <a:ext cx="392791" cy="1029038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20980" y="2267754"/>
                <a:ext cx="438623" cy="1009508"/>
              </a:xfrm>
              <a:prstGeom prst="rect">
                <a:avLst/>
              </a:prstGeom>
            </p:spPr>
          </p:pic>
        </p:grp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430" y="2589376"/>
              <a:ext cx="1461699" cy="1870247"/>
            </a:xfrm>
            <a:prstGeom prst="rect">
              <a:avLst/>
            </a:prstGeom>
          </p:spPr>
        </p:pic>
      </p:grpSp>
      <p:sp>
        <p:nvSpPr>
          <p:cNvPr id="35" name="Rechteck 34"/>
          <p:cNvSpPr/>
          <p:nvPr/>
        </p:nvSpPr>
        <p:spPr>
          <a:xfrm>
            <a:off x="409190" y="1174357"/>
            <a:ext cx="860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Quadro legale per tutti gli aspetti della formazione professionale duale </a:t>
            </a:r>
            <a:endParaRPr lang="it-IT" sz="2000" dirty="0"/>
          </a:p>
        </p:txBody>
      </p:sp>
      <p:sp>
        <p:nvSpPr>
          <p:cNvPr id="39" name="Rechteck 38"/>
          <p:cNvSpPr/>
          <p:nvPr/>
        </p:nvSpPr>
        <p:spPr>
          <a:xfrm>
            <a:off x="2463502" y="6454965"/>
            <a:ext cx="48448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Costituzione-Articolo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12 [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libertà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scelta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della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professione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6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2" grpId="0" animBg="1"/>
      <p:bldP spid="51" grpId="0" animBg="1"/>
      <p:bldP spid="136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0" y="745502"/>
            <a:ext cx="9216837" cy="436910"/>
          </a:xfrm>
        </p:spPr>
        <p:txBody>
          <a:bodyPr/>
          <a:lstStyle/>
          <a:p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Sintesi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–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funzionamento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della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formazione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professionale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duale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n-GB" noProof="0" dirty="0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2975048" y="4899774"/>
              <a:ext cx="279720" cy="7398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0368" y="4895094"/>
                <a:ext cx="289080" cy="74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uppieren 2"/>
          <p:cNvGrpSpPr/>
          <p:nvPr/>
        </p:nvGrpSpPr>
        <p:grpSpPr>
          <a:xfrm>
            <a:off x="0" y="1239067"/>
            <a:ext cx="9144000" cy="927537"/>
            <a:chOff x="0" y="1173752"/>
            <a:chExt cx="9144000" cy="927537"/>
          </a:xfrm>
        </p:grpSpPr>
        <p:sp>
          <p:nvSpPr>
            <p:cNvPr id="61" name="Rectangle 60"/>
            <p:cNvSpPr/>
            <p:nvPr/>
          </p:nvSpPr>
          <p:spPr>
            <a:xfrm>
              <a:off x="0" y="1285224"/>
              <a:ext cx="9144000" cy="8160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10"/>
            <p:cNvSpPr/>
            <p:nvPr/>
          </p:nvSpPr>
          <p:spPr>
            <a:xfrm>
              <a:off x="533281" y="1347461"/>
              <a:ext cx="404018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Stipulazione</a:t>
              </a:r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 di un </a:t>
              </a:r>
              <a:r>
                <a:rPr lang="en-GB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contratto</a:t>
              </a:r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 di </a:t>
              </a:r>
              <a:r>
                <a:rPr lang="en-GB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formazione</a:t>
              </a:r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</a:p>
          </p:txBody>
        </p:sp>
        <p:pic>
          <p:nvPicPr>
            <p:cNvPr id="65" name="Picture 2" descr="C:\Users\Lassig\Desktop\Ausbildungsvertrag_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9628" y="1173752"/>
              <a:ext cx="502078" cy="681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2936" y="1254796"/>
              <a:ext cx="649547" cy="811190"/>
            </a:xfrm>
            <a:prstGeom prst="rect">
              <a:avLst/>
            </a:prstGeom>
          </p:spPr>
        </p:pic>
      </p:grpSp>
      <p:sp>
        <p:nvSpPr>
          <p:cNvPr id="304" name="Rectangle 303"/>
          <p:cNvSpPr/>
          <p:nvPr/>
        </p:nvSpPr>
        <p:spPr>
          <a:xfrm>
            <a:off x="0" y="3585029"/>
            <a:ext cx="9144000" cy="12084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6" name="Rechteck 81"/>
          <p:cNvSpPr/>
          <p:nvPr/>
        </p:nvSpPr>
        <p:spPr>
          <a:xfrm>
            <a:off x="551399" y="3678821"/>
            <a:ext cx="47102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Attori competenti promuovono la formazione </a:t>
            </a:r>
          </a:p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professionale duale e assicurano la sua qualità  </a:t>
            </a:r>
            <a:b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sulla base del consenso</a:t>
            </a:r>
            <a:endParaRPr lang="it-IT" b="1" dirty="0"/>
          </a:p>
        </p:txBody>
      </p:sp>
      <p:pic>
        <p:nvPicPr>
          <p:cNvPr id="1149" name="Picture 11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878" y="3823343"/>
            <a:ext cx="534450" cy="261151"/>
          </a:xfrm>
          <a:prstGeom prst="rect">
            <a:avLst/>
          </a:prstGeom>
        </p:spPr>
      </p:pic>
      <p:pic>
        <p:nvPicPr>
          <p:cNvPr id="1150" name="Picture 11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30" y="4383490"/>
            <a:ext cx="480043" cy="292271"/>
          </a:xfrm>
          <a:prstGeom prst="rect">
            <a:avLst/>
          </a:prstGeom>
        </p:spPr>
      </p:pic>
      <p:sp>
        <p:nvSpPr>
          <p:cNvPr id="256" name="Left-Right Arrow 255"/>
          <p:cNvSpPr/>
          <p:nvPr/>
        </p:nvSpPr>
        <p:spPr>
          <a:xfrm rot="19102620">
            <a:off x="5172395" y="4123419"/>
            <a:ext cx="328614" cy="184844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7" name="Left-Right Arrow 296"/>
          <p:cNvSpPr/>
          <p:nvPr/>
        </p:nvSpPr>
        <p:spPr>
          <a:xfrm>
            <a:off x="5466616" y="4417307"/>
            <a:ext cx="351672" cy="184844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8" name="Left-Right Arrow 297"/>
          <p:cNvSpPr/>
          <p:nvPr/>
        </p:nvSpPr>
        <p:spPr>
          <a:xfrm rot="2354576">
            <a:off x="5772156" y="4148462"/>
            <a:ext cx="328615" cy="184845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7" name="Right Arrow 256"/>
          <p:cNvSpPr/>
          <p:nvPr/>
        </p:nvSpPr>
        <p:spPr>
          <a:xfrm>
            <a:off x="6657273" y="3987528"/>
            <a:ext cx="619047" cy="38731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79" y="4221051"/>
            <a:ext cx="379321" cy="420528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7669082" y="3738448"/>
            <a:ext cx="935366" cy="954786"/>
            <a:chOff x="3409633" y="2080651"/>
            <a:chExt cx="2330585" cy="2378972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6597">
              <a:off x="3409633" y="2080651"/>
              <a:ext cx="2330585" cy="2142631"/>
            </a:xfrm>
            <a:prstGeom prst="rect">
              <a:avLst/>
            </a:prstGeom>
            <a:effectLst/>
          </p:spPr>
        </p:pic>
        <p:grpSp>
          <p:nvGrpSpPr>
            <p:cNvPr id="84" name="Group 83"/>
            <p:cNvGrpSpPr/>
            <p:nvPr/>
          </p:nvGrpSpPr>
          <p:grpSpPr>
            <a:xfrm>
              <a:off x="3477557" y="2531902"/>
              <a:ext cx="1427993" cy="1317214"/>
              <a:chOff x="2466738" y="1300769"/>
              <a:chExt cx="2982308" cy="2750956"/>
            </a:xfrm>
          </p:grpSpPr>
          <p:sp>
            <p:nvSpPr>
              <p:cNvPr id="86" name="Oval 46"/>
              <p:cNvSpPr/>
              <p:nvPr/>
            </p:nvSpPr>
            <p:spPr>
              <a:xfrm rot="2700000">
                <a:off x="2425660" y="1341847"/>
                <a:ext cx="2750956" cy="2668800"/>
              </a:xfrm>
              <a:prstGeom prst="pi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" name="Ellipse 58"/>
              <p:cNvSpPr/>
              <p:nvPr/>
            </p:nvSpPr>
            <p:spPr>
              <a:xfrm rot="8115584">
                <a:off x="2881174" y="1452292"/>
                <a:ext cx="2556689" cy="2504176"/>
              </a:xfrm>
              <a:prstGeom prst="pie">
                <a:avLst>
                  <a:gd name="adj1" fmla="val 10792305"/>
                  <a:gd name="adj2" fmla="val 16199999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38952" y="2104350"/>
                <a:ext cx="443065" cy="1074586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4809" y="1397300"/>
                <a:ext cx="657345" cy="666971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366" y="2146836"/>
                <a:ext cx="773680" cy="1155301"/>
              </a:xfrm>
              <a:prstGeom prst="rect">
                <a:avLst/>
              </a:prstGeom>
            </p:spPr>
          </p:pic>
          <p:sp>
            <p:nvSpPr>
              <p:cNvPr id="91" name="Oval 90"/>
              <p:cNvSpPr/>
              <p:nvPr/>
            </p:nvSpPr>
            <p:spPr>
              <a:xfrm>
                <a:off x="3296653" y="2127819"/>
                <a:ext cx="1241769" cy="1241769"/>
              </a:xfrm>
              <a:prstGeom prst="ellipse">
                <a:avLst/>
              </a:prstGeom>
              <a:solidFill>
                <a:schemeClr val="bg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511076" y="2248223"/>
                <a:ext cx="392791" cy="1029038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20980" y="2267754"/>
                <a:ext cx="438623" cy="1009508"/>
              </a:xfrm>
              <a:prstGeom prst="rect">
                <a:avLst/>
              </a:prstGeom>
            </p:spPr>
          </p:pic>
        </p:grp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314" y="2589377"/>
              <a:ext cx="1461699" cy="187024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0" y="4809778"/>
            <a:ext cx="9144000" cy="1172835"/>
            <a:chOff x="0" y="4976028"/>
            <a:chExt cx="9144000" cy="1172835"/>
          </a:xfrm>
        </p:grpSpPr>
        <p:sp>
          <p:nvSpPr>
            <p:cNvPr id="316" name="Rectangle 315"/>
            <p:cNvSpPr/>
            <p:nvPr/>
          </p:nvSpPr>
          <p:spPr>
            <a:xfrm>
              <a:off x="0" y="5009337"/>
              <a:ext cx="9144000" cy="1106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Rechteck 81"/>
            <p:cNvSpPr/>
            <p:nvPr/>
          </p:nvSpPr>
          <p:spPr>
            <a:xfrm>
              <a:off x="551399" y="5230941"/>
              <a:ext cx="4210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solidFill>
                    <a:schemeClr val="accent6">
                      <a:lumMod val="75000"/>
                    </a:schemeClr>
                  </a:solidFill>
                </a:rPr>
                <a:t>Standard di formazione unitari a livello</a:t>
              </a:r>
            </a:p>
            <a:p>
              <a:r>
                <a:rPr lang="it-IT" b="1" dirty="0" smtClean="0">
                  <a:solidFill>
                    <a:schemeClr val="accent6">
                      <a:lumMod val="75000"/>
                    </a:schemeClr>
                  </a:solidFill>
                </a:rPr>
                <a:t>nazionale: attuali e orientati alle necessità</a:t>
              </a:r>
              <a:endParaRPr lang="it-IT" b="1" dirty="0"/>
            </a:p>
          </p:txBody>
        </p:sp>
        <p:pic>
          <p:nvPicPr>
            <p:cNvPr id="259" name="Picture 25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1274" y="5099873"/>
              <a:ext cx="579078" cy="832218"/>
            </a:xfrm>
            <a:prstGeom prst="rect">
              <a:avLst/>
            </a:prstGeom>
          </p:spPr>
        </p:pic>
        <p:sp>
          <p:nvSpPr>
            <p:cNvPr id="260" name="TextBox 259"/>
            <p:cNvSpPr txBox="1"/>
            <p:nvPr/>
          </p:nvSpPr>
          <p:spPr>
            <a:xfrm>
              <a:off x="6417402" y="4976028"/>
              <a:ext cx="6028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0" dirty="0" smtClean="0"/>
                <a:t>=</a:t>
              </a:r>
              <a:endParaRPr lang="de-DE" sz="6000" dirty="0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5100953" y="5083536"/>
              <a:ext cx="1043658" cy="1065327"/>
              <a:chOff x="3375751" y="2080651"/>
              <a:chExt cx="2330585" cy="2378972"/>
            </a:xfrm>
          </p:grpSpPr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6597">
                <a:off x="3375751" y="2080651"/>
                <a:ext cx="2330585" cy="2142632"/>
              </a:xfrm>
              <a:prstGeom prst="rect">
                <a:avLst/>
              </a:prstGeom>
              <a:effectLst/>
            </p:spPr>
          </p:pic>
          <p:grpSp>
            <p:nvGrpSpPr>
              <p:cNvPr id="96" name="Group 95"/>
              <p:cNvGrpSpPr/>
              <p:nvPr/>
            </p:nvGrpSpPr>
            <p:grpSpPr>
              <a:xfrm>
                <a:off x="3477556" y="2531901"/>
                <a:ext cx="1427991" cy="1317214"/>
                <a:chOff x="2466737" y="1300765"/>
                <a:chExt cx="2982309" cy="2750956"/>
              </a:xfrm>
            </p:grpSpPr>
            <p:sp>
              <p:nvSpPr>
                <p:cNvPr id="98" name="Oval 46"/>
                <p:cNvSpPr/>
                <p:nvPr/>
              </p:nvSpPr>
              <p:spPr>
                <a:xfrm rot="2700000">
                  <a:off x="2425660" y="1341842"/>
                  <a:ext cx="2750956" cy="2668802"/>
                </a:xfrm>
                <a:prstGeom prst="pi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9" name="Ellipse 58"/>
                <p:cNvSpPr/>
                <p:nvPr/>
              </p:nvSpPr>
              <p:spPr>
                <a:xfrm rot="8115584">
                  <a:off x="2881174" y="1452292"/>
                  <a:ext cx="2556689" cy="2504176"/>
                </a:xfrm>
                <a:prstGeom prst="pie">
                  <a:avLst>
                    <a:gd name="adj1" fmla="val 10792305"/>
                    <a:gd name="adj2" fmla="val 16199999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538952" y="2104350"/>
                  <a:ext cx="443065" cy="1074586"/>
                </a:xfrm>
                <a:prstGeom prst="rect">
                  <a:avLst/>
                </a:prstGeom>
              </p:spPr>
            </p:pic>
            <p:pic>
              <p:nvPicPr>
                <p:cNvPr id="101" name="Picture 100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44809" y="1397300"/>
                  <a:ext cx="657345" cy="666971"/>
                </a:xfrm>
                <a:prstGeom prst="rect">
                  <a:avLst/>
                </a:prstGeom>
              </p:spPr>
            </p:pic>
            <p:pic>
              <p:nvPicPr>
                <p:cNvPr id="102" name="Picture 101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75366" y="2146836"/>
                  <a:ext cx="773680" cy="1155301"/>
                </a:xfrm>
                <a:prstGeom prst="rect">
                  <a:avLst/>
                </a:prstGeom>
              </p:spPr>
            </p:pic>
            <p:sp>
              <p:nvSpPr>
                <p:cNvPr id="103" name="Oval 102"/>
                <p:cNvSpPr/>
                <p:nvPr/>
              </p:nvSpPr>
              <p:spPr>
                <a:xfrm>
                  <a:off x="3296653" y="2127819"/>
                  <a:ext cx="1241769" cy="1241769"/>
                </a:xfrm>
                <a:prstGeom prst="ellipse">
                  <a:avLst/>
                </a:prstGeom>
                <a:solidFill>
                  <a:schemeClr val="bg1">
                    <a:alpha val="4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04" name="Picture 103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511076" y="2248223"/>
                  <a:ext cx="392791" cy="1029038"/>
                </a:xfrm>
                <a:prstGeom prst="rect">
                  <a:avLst/>
                </a:prstGeom>
              </p:spPr>
            </p:pic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920980" y="2267754"/>
                  <a:ext cx="438623" cy="1009508"/>
                </a:xfrm>
                <a:prstGeom prst="rect">
                  <a:avLst/>
                </a:prstGeom>
              </p:spPr>
            </p:pic>
          </p:grpSp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0430" y="2589376"/>
                <a:ext cx="1461699" cy="1870247"/>
              </a:xfrm>
              <a:prstGeom prst="rect">
                <a:avLst/>
              </a:prstGeom>
            </p:spPr>
          </p:pic>
        </p:grpSp>
      </p:grpSp>
      <p:grpSp>
        <p:nvGrpSpPr>
          <p:cNvPr id="7" name="Gruppieren 6"/>
          <p:cNvGrpSpPr/>
          <p:nvPr/>
        </p:nvGrpSpPr>
        <p:grpSpPr>
          <a:xfrm>
            <a:off x="0" y="5997680"/>
            <a:ext cx="9144000" cy="785151"/>
            <a:chOff x="0" y="6172241"/>
            <a:chExt cx="9144000" cy="785151"/>
          </a:xfrm>
        </p:grpSpPr>
        <p:sp>
          <p:nvSpPr>
            <p:cNvPr id="317" name="Rectangle 316"/>
            <p:cNvSpPr/>
            <p:nvPr/>
          </p:nvSpPr>
          <p:spPr>
            <a:xfrm>
              <a:off x="0" y="6172241"/>
              <a:ext cx="9144000" cy="7851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33281" y="6375961"/>
              <a:ext cx="48048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Inserito</a:t>
              </a:r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GB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nel</a:t>
              </a:r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GB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contesto</a:t>
              </a:r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GB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legale</a:t>
              </a:r>
              <a:endParaRPr lang="en-GB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8" name="Rectangle 133"/>
            <p:cNvSpPr/>
            <p:nvPr/>
          </p:nvSpPr>
          <p:spPr>
            <a:xfrm>
              <a:off x="4938885" y="6270131"/>
              <a:ext cx="30560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</a:t>
              </a:r>
              <a:r>
                <a:rPr lang="en-GB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egge</a:t>
              </a:r>
              <a:r>
                <a:rPr lang="en-GB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sulla</a:t>
              </a:r>
              <a:r>
                <a:rPr lang="en-GB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formazione</a:t>
              </a:r>
              <a:r>
                <a:rPr lang="en-GB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  <a:p>
              <a:r>
                <a:rPr lang="en-GB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</a:t>
              </a:r>
              <a:r>
                <a:rPr lang="en-GB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rofessionale</a:t>
              </a:r>
              <a:r>
                <a:rPr lang="en-GB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GB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66" name="Picture 7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3449" y="6292433"/>
              <a:ext cx="379321" cy="42052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0" y="2203287"/>
            <a:ext cx="9144000" cy="1320483"/>
            <a:chOff x="0" y="2274537"/>
            <a:chExt cx="9144000" cy="1320483"/>
          </a:xfrm>
        </p:grpSpPr>
        <p:grpSp>
          <p:nvGrpSpPr>
            <p:cNvPr id="4" name="Gruppieren 3"/>
            <p:cNvGrpSpPr/>
            <p:nvPr/>
          </p:nvGrpSpPr>
          <p:grpSpPr>
            <a:xfrm>
              <a:off x="0" y="2274537"/>
              <a:ext cx="9144000" cy="1320483"/>
              <a:chOff x="0" y="2235348"/>
              <a:chExt cx="9144000" cy="1320483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0" y="2235348"/>
                <a:ext cx="9144000" cy="13204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Rechteck 10"/>
              <p:cNvSpPr/>
              <p:nvPr/>
            </p:nvSpPr>
            <p:spPr>
              <a:xfrm>
                <a:off x="534906" y="2566011"/>
                <a:ext cx="401309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Apprendere</a:t>
                </a:r>
                <a:r>
                  <a:rPr lang="de-DE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de-DE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nel</a:t>
                </a:r>
                <a:r>
                  <a:rPr lang="de-DE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de-DE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processo</a:t>
                </a:r>
                <a:r>
                  <a:rPr lang="de-DE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de-DE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lavorativo</a:t>
                </a:r>
                <a:r>
                  <a:rPr lang="de-DE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e </a:t>
                </a:r>
                <a:r>
                  <a:rPr lang="de-DE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esame</a:t>
                </a:r>
                <a:r>
                  <a:rPr lang="de-DE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finale </a:t>
                </a:r>
                <a:r>
                  <a:rPr lang="de-DE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indipendente</a:t>
                </a:r>
                <a:endParaRPr lang="en-GB" b="1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5015857" y="2236984"/>
                <a:ext cx="1427991" cy="1317214"/>
                <a:chOff x="2466737" y="1300765"/>
                <a:chExt cx="2982309" cy="2750956"/>
              </a:xfrm>
            </p:grpSpPr>
            <p:sp>
              <p:nvSpPr>
                <p:cNvPr id="70" name="Oval 46"/>
                <p:cNvSpPr/>
                <p:nvPr/>
              </p:nvSpPr>
              <p:spPr>
                <a:xfrm rot="2700000">
                  <a:off x="2425660" y="1341842"/>
                  <a:ext cx="2750956" cy="2668802"/>
                </a:xfrm>
                <a:prstGeom prst="pi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1" name="Ellipse 58"/>
                <p:cNvSpPr/>
                <p:nvPr/>
              </p:nvSpPr>
              <p:spPr>
                <a:xfrm rot="8115584">
                  <a:off x="2881174" y="1452292"/>
                  <a:ext cx="2556689" cy="2504176"/>
                </a:xfrm>
                <a:prstGeom prst="pie">
                  <a:avLst>
                    <a:gd name="adj1" fmla="val 10792305"/>
                    <a:gd name="adj2" fmla="val 16199999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538952" y="2104350"/>
                  <a:ext cx="443065" cy="1074586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44809" y="1397300"/>
                  <a:ext cx="657345" cy="666971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75366" y="2146836"/>
                  <a:ext cx="773680" cy="1155301"/>
                </a:xfrm>
                <a:prstGeom prst="rect">
                  <a:avLst/>
                </a:prstGeom>
              </p:spPr>
            </p:pic>
            <p:sp>
              <p:nvSpPr>
                <p:cNvPr id="75" name="Oval 74"/>
                <p:cNvSpPr/>
                <p:nvPr/>
              </p:nvSpPr>
              <p:spPr>
                <a:xfrm>
                  <a:off x="3296653" y="2127819"/>
                  <a:ext cx="1241769" cy="1241769"/>
                </a:xfrm>
                <a:prstGeom prst="ellipse">
                  <a:avLst/>
                </a:prstGeom>
                <a:solidFill>
                  <a:schemeClr val="bg1">
                    <a:alpha val="4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511076" y="2248223"/>
                  <a:ext cx="392791" cy="1029038"/>
                </a:xfrm>
                <a:prstGeom prst="rect">
                  <a:avLst/>
                </a:prstGeom>
              </p:spPr>
            </p:pic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920980" y="2267754"/>
                  <a:ext cx="438623" cy="1009508"/>
                </a:xfrm>
                <a:prstGeom prst="rect">
                  <a:avLst/>
                </a:prstGeom>
              </p:spPr>
            </p:pic>
          </p:grpSp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9117" y="2818235"/>
                <a:ext cx="1200448" cy="455170"/>
              </a:xfrm>
              <a:prstGeom prst="rect">
                <a:avLst/>
              </a:prstGeom>
            </p:spPr>
          </p:pic>
          <p:pic>
            <p:nvPicPr>
              <p:cNvPr id="106" name="Picture 114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3291" y="2364494"/>
                <a:ext cx="534450" cy="261151"/>
              </a:xfrm>
              <a:prstGeom prst="rect">
                <a:avLst/>
              </a:prstGeom>
            </p:spPr>
          </p:pic>
        </p:grpSp>
        <p:pic>
          <p:nvPicPr>
            <p:cNvPr id="107" name="Picture 10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055" y="2283207"/>
              <a:ext cx="752636" cy="1072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581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roup 255"/>
          <p:cNvGrpSpPr/>
          <p:nvPr/>
        </p:nvGrpSpPr>
        <p:grpSpPr>
          <a:xfrm>
            <a:off x="107691" y="1588753"/>
            <a:ext cx="8964488" cy="5210260"/>
            <a:chOff x="-8344706" y="7358877"/>
            <a:chExt cx="7525685" cy="3957036"/>
          </a:xfrm>
          <a:solidFill>
            <a:schemeClr val="bg1">
              <a:lumMod val="95000"/>
            </a:schemeClr>
          </a:solidFill>
        </p:grpSpPr>
        <p:sp>
          <p:nvSpPr>
            <p:cNvPr id="24" name="Rectangle 23"/>
            <p:cNvSpPr/>
            <p:nvPr/>
          </p:nvSpPr>
          <p:spPr>
            <a:xfrm>
              <a:off x="-8344706" y="9693697"/>
              <a:ext cx="7525685" cy="1622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bg1">
                  <a:alpha val="17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-7697078" y="7358877"/>
              <a:ext cx="6264697" cy="57924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bg1">
                  <a:alpha val="17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dk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-7697078" y="7946932"/>
              <a:ext cx="6264697" cy="17467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bg1">
                  <a:alpha val="17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1" y="745502"/>
            <a:ext cx="10152941" cy="436910"/>
          </a:xfrm>
        </p:spPr>
        <p:txBody>
          <a:bodyPr/>
          <a:lstStyle/>
          <a:p>
            <a:pPr algn="l"/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Sintesi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–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il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Sistema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duale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: due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mondi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sotto lo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stesso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tetto</a:t>
            </a:r>
            <a:endParaRPr lang="en-GB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5825866" y="2391490"/>
            <a:ext cx="22745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err="1" smtClean="0">
                <a:solidFill>
                  <a:schemeClr val="accent6">
                    <a:lumMod val="75000"/>
                  </a:schemeClr>
                </a:solidFill>
              </a:rPr>
              <a:t>Scuola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accent6">
                    <a:lumMod val="75000"/>
                  </a:schemeClr>
                </a:solidFill>
              </a:rPr>
              <a:t>professionale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3674451" y="2401343"/>
            <a:ext cx="1938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"Duale" </a:t>
            </a:r>
            <a:r>
              <a:rPr lang="de-DE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2 </a:t>
            </a:r>
            <a:r>
              <a:rPr lang="de-DE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luoghi</a:t>
            </a:r>
            <a:r>
              <a:rPr lang="de-DE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</a:p>
          <a:p>
            <a:r>
              <a:rPr lang="de-DE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apprendimento</a:t>
            </a:r>
            <a:endParaRPr lang="de-DE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323528" y="5822790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Definire, </a:t>
            </a:r>
            <a:r>
              <a:rPr lang="it-IT" sz="1600" dirty="0" smtClean="0">
                <a:solidFill>
                  <a:srgbClr val="6B6B6B"/>
                </a:solidFill>
              </a:rPr>
              <a:t>verificare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controllare i contenuti di formazione nell’azienda sulla base del consenso</a:t>
            </a: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4499992" y="5721795"/>
            <a:ext cx="4796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 le condizioni quadro legali e mettere a disposizione le risorse per la parte scolastica della formazione professionale; trasmette compiti sovrani alle autorità, parti sociali e camere</a:t>
            </a:r>
          </a:p>
        </p:txBody>
      </p:sp>
      <p:sp>
        <p:nvSpPr>
          <p:cNvPr id="232" name="Rectangle 231"/>
          <p:cNvSpPr/>
          <p:nvPr/>
        </p:nvSpPr>
        <p:spPr>
          <a:xfrm>
            <a:off x="412071" y="4726651"/>
            <a:ext cx="36479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 smtClean="0">
                <a:solidFill>
                  <a:schemeClr val="accent6">
                    <a:lumMod val="75000"/>
                  </a:schemeClr>
                </a:solidFill>
              </a:rPr>
              <a:t>Camere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 e </a:t>
            </a:r>
            <a:r>
              <a:rPr lang="en-GB" sz="1600" b="1" dirty="0" err="1" smtClean="0">
                <a:solidFill>
                  <a:schemeClr val="accent6">
                    <a:lumMod val="75000"/>
                  </a:schemeClr>
                </a:solidFill>
              </a:rPr>
              <a:t>parti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accent6">
                    <a:lumMod val="75000"/>
                  </a:schemeClr>
                </a:solidFill>
              </a:rPr>
              <a:t>sociali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5401590" y="4686486"/>
            <a:ext cx="45710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 smtClean="0">
                <a:solidFill>
                  <a:schemeClr val="accent6">
                    <a:lumMod val="75000"/>
                  </a:schemeClr>
                </a:solidFill>
              </a:rPr>
              <a:t>Stato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GB" sz="1600" b="1" dirty="0" err="1" smtClean="0">
                <a:solidFill>
                  <a:schemeClr val="accent6">
                    <a:lumMod val="75000"/>
                  </a:schemeClr>
                </a:solidFill>
              </a:rPr>
              <a:t>federale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 e </a:t>
            </a:r>
            <a:r>
              <a:rPr lang="en-GB" sz="1600" b="1" dirty="0" err="1" smtClean="0">
                <a:solidFill>
                  <a:schemeClr val="accent6">
                    <a:lumMod val="75000"/>
                  </a:schemeClr>
                </a:solidFill>
              </a:rPr>
              <a:t>regionale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b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3070718" y="3282479"/>
            <a:ext cx="1040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 err="1" smtClean="0">
                <a:solidFill>
                  <a:schemeClr val="accent6">
                    <a:lumMod val="75000"/>
                  </a:schemeClr>
                </a:solidFill>
              </a:rPr>
              <a:t>Datore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 di </a:t>
            </a:r>
            <a:r>
              <a:rPr lang="en-GB" sz="1600" b="1" dirty="0" err="1" smtClean="0">
                <a:solidFill>
                  <a:schemeClr val="accent6">
                    <a:lumMod val="75000"/>
                  </a:schemeClr>
                </a:solidFill>
              </a:rPr>
              <a:t>lavoro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4963889" y="3280858"/>
            <a:ext cx="13440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 err="1" smtClean="0">
                <a:solidFill>
                  <a:schemeClr val="accent6">
                    <a:lumMod val="75000"/>
                  </a:schemeClr>
                </a:solidFill>
              </a:rPr>
              <a:t>Apprendista</a:t>
            </a:r>
            <a:r>
              <a:rPr lang="de-DE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de-DE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1584629" y="2391490"/>
            <a:ext cx="12624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err="1" smtClean="0">
                <a:solidFill>
                  <a:schemeClr val="accent6">
                    <a:lumMod val="75000"/>
                  </a:schemeClr>
                </a:solidFill>
              </a:rPr>
              <a:t>Azienda</a:t>
            </a:r>
            <a:r>
              <a:rPr lang="de-DE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de-DE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3375464" y="5160561"/>
            <a:ext cx="2132640" cy="347760"/>
            <a:chOff x="3199784" y="5160561"/>
            <a:chExt cx="213264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66" name="Ink 265"/>
                <p14:cNvContentPartPr/>
                <p14:nvPr/>
              </p14:nvContentPartPr>
              <p14:xfrm>
                <a:off x="3415064" y="5269641"/>
                <a:ext cx="1636200" cy="102240"/>
              </p14:xfrm>
            </p:contentPart>
          </mc:Choice>
          <mc:Fallback xmlns="">
            <p:pic>
              <p:nvPicPr>
                <p:cNvPr id="266" name="Ink 265"/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97064" y="5238321"/>
                  <a:ext cx="1661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9" name="Ink 268"/>
                <p14:cNvContentPartPr/>
                <p14:nvPr/>
              </p14:nvContentPartPr>
              <p14:xfrm>
                <a:off x="4982144" y="5265321"/>
                <a:ext cx="350280" cy="229320"/>
              </p14:xfrm>
            </p:contentPart>
          </mc:Choice>
          <mc:Fallback xmlns="">
            <p:pic>
              <p:nvPicPr>
                <p:cNvPr id="269" name="Ink 268"/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74944" y="5252721"/>
                  <a:ext cx="3891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0" name="Ink 269"/>
                <p14:cNvContentPartPr/>
                <p14:nvPr/>
              </p14:nvContentPartPr>
              <p14:xfrm>
                <a:off x="3199784" y="5160561"/>
                <a:ext cx="376920" cy="347760"/>
              </p14:xfrm>
            </p:contentPart>
          </mc:Choice>
          <mc:Fallback xmlns="">
            <p:pic>
              <p:nvPicPr>
                <p:cNvPr id="270" name="Ink 269"/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168104" y="5148334"/>
                  <a:ext cx="416880" cy="3909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" name="Gruppieren 5"/>
          <p:cNvGrpSpPr/>
          <p:nvPr/>
        </p:nvGrpSpPr>
        <p:grpSpPr>
          <a:xfrm>
            <a:off x="3776910" y="2931507"/>
            <a:ext cx="1624680" cy="297281"/>
            <a:chOff x="3241909" y="2756051"/>
            <a:chExt cx="162468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/>
                <p14:cNvContentPartPr/>
                <p14:nvPr/>
              </p14:nvContentPartPr>
              <p14:xfrm>
                <a:off x="3411469" y="2812931"/>
                <a:ext cx="1379160" cy="7416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383389" y="2803211"/>
                  <a:ext cx="1416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/>
                <p14:cNvContentPartPr/>
                <p14:nvPr/>
              </p14:nvContentPartPr>
              <p14:xfrm>
                <a:off x="4659589" y="2756051"/>
                <a:ext cx="207000" cy="33732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638349" y="2741651"/>
                  <a:ext cx="2599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36" name="Ink 235"/>
                <p14:cNvContentPartPr/>
                <p14:nvPr/>
              </p14:nvContentPartPr>
              <p14:xfrm>
                <a:off x="3241909" y="2778371"/>
                <a:ext cx="339840" cy="320400"/>
              </p14:xfrm>
            </p:contentPart>
          </mc:Choice>
          <mc:Fallback xmlns="">
            <p:pic>
              <p:nvPicPr>
                <p:cNvPr id="236" name="Ink 235"/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10229" y="2757851"/>
                  <a:ext cx="391320" cy="36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49" name="Ink 248"/>
              <p14:cNvContentPartPr/>
              <p14:nvPr/>
            </p14:nvContentPartPr>
            <p14:xfrm>
              <a:off x="7156043" y="3915725"/>
              <a:ext cx="398520" cy="703440"/>
            </p14:xfrm>
          </p:contentPart>
        </mc:Choice>
        <mc:Fallback xmlns="">
          <p:pic>
            <p:nvPicPr>
              <p:cNvPr id="249" name="Ink 248"/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129403" y="3887645"/>
                <a:ext cx="434520" cy="76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046" name="Ink 1045"/>
              <p14:cNvContentPartPr/>
              <p14:nvPr/>
            </p14:nvContentPartPr>
            <p14:xfrm>
              <a:off x="12333973" y="3563795"/>
              <a:ext cx="78823" cy="36720"/>
            </p14:xfrm>
          </p:contentPart>
        </mc:Choice>
        <mc:Fallback xmlns="">
          <p:pic>
            <p:nvPicPr>
              <p:cNvPr id="1046" name="Ink 1045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2332533" y="3562355"/>
                <a:ext cx="81702" cy="39600"/>
              </a:xfrm>
              <a:prstGeom prst="rect">
                <a:avLst/>
              </a:prstGeom>
            </p:spPr>
          </p:pic>
        </mc:Fallback>
      </mc:AlternateContent>
      <p:sp>
        <p:nvSpPr>
          <p:cNvPr id="106" name="Rectangle 240"/>
          <p:cNvSpPr/>
          <p:nvPr/>
        </p:nvSpPr>
        <p:spPr>
          <a:xfrm>
            <a:off x="3203848" y="1972678"/>
            <a:ext cx="2712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err="1" smtClean="0">
                <a:solidFill>
                  <a:schemeClr val="accent1">
                    <a:lumMod val="50000"/>
                  </a:schemeClr>
                </a:solidFill>
              </a:rPr>
              <a:t>Professione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430849"/>
            <a:ext cx="2411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Mondo</a:t>
            </a: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del </a:t>
            </a:r>
            <a:r>
              <a:rPr lang="de-DE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lavoro</a:t>
            </a: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697255" y="1430849"/>
            <a:ext cx="2411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solidFill>
                  <a:srgbClr val="6B6B6B"/>
                </a:solidFill>
              </a:rPr>
              <a:t>Istruzione</a:t>
            </a:r>
            <a:r>
              <a:rPr lang="de-DE" sz="2000" b="1" dirty="0" smtClean="0">
                <a:solidFill>
                  <a:srgbClr val="6B6B6B"/>
                </a:solidFill>
              </a:rPr>
              <a:t> </a:t>
            </a:r>
            <a:endParaRPr lang="de-DE" sz="2000" b="1" dirty="0">
              <a:solidFill>
                <a:srgbClr val="6B6B6B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19832433">
            <a:off x="1347965" y="1902833"/>
            <a:ext cx="491655" cy="29431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Down Arrow 110"/>
          <p:cNvSpPr/>
          <p:nvPr/>
        </p:nvSpPr>
        <p:spPr>
          <a:xfrm rot="2235970">
            <a:off x="7353923" y="1887182"/>
            <a:ext cx="491655" cy="29431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8" y="5272018"/>
            <a:ext cx="774822" cy="378605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27" y="5284137"/>
            <a:ext cx="652747" cy="397421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1607843" y="2757771"/>
            <a:ext cx="1117894" cy="1147061"/>
            <a:chOff x="1251381" y="2565052"/>
            <a:chExt cx="1117894" cy="1147061"/>
          </a:xfrm>
        </p:grpSpPr>
        <p:sp>
          <p:nvSpPr>
            <p:cNvPr id="48" name="Oval 46"/>
            <p:cNvSpPr/>
            <p:nvPr/>
          </p:nvSpPr>
          <p:spPr>
            <a:xfrm rot="2700000">
              <a:off x="1236797" y="2579636"/>
              <a:ext cx="1147061" cy="1117894"/>
            </a:xfrm>
            <a:prstGeom prst="pi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11945" y="2916364"/>
              <a:ext cx="280010" cy="67912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420" y="2749896"/>
              <a:ext cx="277966" cy="282036"/>
            </a:xfrm>
            <a:prstGeom prst="rect">
              <a:avLst/>
            </a:prstGeom>
          </p:spPr>
        </p:pic>
      </p:grpSp>
      <p:grpSp>
        <p:nvGrpSpPr>
          <p:cNvPr id="4" name="Gruppieren 3"/>
          <p:cNvGrpSpPr/>
          <p:nvPr/>
        </p:nvGrpSpPr>
        <p:grpSpPr>
          <a:xfrm>
            <a:off x="5670594" y="2530519"/>
            <a:ext cx="1644412" cy="1582812"/>
            <a:chOff x="5625206" y="2487183"/>
            <a:chExt cx="1644412" cy="1582812"/>
          </a:xfrm>
        </p:grpSpPr>
        <p:sp>
          <p:nvSpPr>
            <p:cNvPr id="49" name="Ellipse 58"/>
            <p:cNvSpPr/>
            <p:nvPr/>
          </p:nvSpPr>
          <p:spPr>
            <a:xfrm rot="8115584">
              <a:off x="5625206" y="2487183"/>
              <a:ext cx="1616003" cy="1582812"/>
            </a:xfrm>
            <a:prstGeom prst="pie">
              <a:avLst>
                <a:gd name="adj1" fmla="val 10792305"/>
                <a:gd name="adj2" fmla="val 1619999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6909" y="2881303"/>
              <a:ext cx="602709" cy="899998"/>
            </a:xfrm>
            <a:prstGeom prst="rect">
              <a:avLst/>
            </a:prstGeom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1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7944" y="3457322"/>
            <a:ext cx="930327" cy="116184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249" y="5106798"/>
            <a:ext cx="594999" cy="6596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3" name="Ink 248"/>
              <p14:cNvContentPartPr/>
              <p14:nvPr/>
            </p14:nvContentPartPr>
            <p14:xfrm flipH="1">
              <a:off x="1196096" y="3915725"/>
              <a:ext cx="398520" cy="703440"/>
            </p14:xfrm>
          </p:contentPart>
        </mc:Choice>
        <mc:Fallback xmlns="">
          <p:pic>
            <p:nvPicPr>
              <p:cNvPr id="43" name="Ink 248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 flipH="1">
                <a:off x="1186736" y="3887645"/>
                <a:ext cx="434520" cy="76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035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208" grpId="0"/>
      <p:bldP spid="209" grpId="0"/>
      <p:bldP spid="231" grpId="0"/>
      <p:bldP spid="232" grpId="0"/>
      <p:bldP spid="238" grpId="0"/>
      <p:bldP spid="239" grpId="0"/>
      <p:bldP spid="240" grpId="0"/>
      <p:bldP spid="241" grpId="0"/>
      <p:bldP spid="106" grpId="0"/>
      <p:bldP spid="5" grpId="0"/>
      <p:bldP spid="108" grpId="0"/>
      <p:bldP spid="12" grpId="0" animBg="1"/>
      <p:bldP spid="1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Contenuto</a:t>
            </a:r>
            <a:endParaRPr lang="en-GB" noProof="0" dirty="0">
              <a:latin typeface="Frutiger 57Cn" panose="020B0500000000000000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747953"/>
            <a:ext cx="8445624" cy="4489359"/>
          </a:xfrm>
        </p:spPr>
        <p:txBody>
          <a:bodyPr>
            <a:normAutofit/>
          </a:bodyPr>
          <a:lstStyle/>
          <a:p>
            <a:pPr marL="571500" indent="-571500">
              <a:spcBef>
                <a:spcPts val="8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it-IT" sz="26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Visione generale</a:t>
            </a:r>
          </a:p>
          <a:p>
            <a:pPr marL="571500" indent="-571500">
              <a:spcBef>
                <a:spcPts val="8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it-IT" sz="26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Funziona</a:t>
            </a:r>
            <a:r>
              <a:rPr lang="it-IT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mento della formazione professionale duale </a:t>
            </a:r>
            <a:endParaRPr lang="it-IT" sz="2600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>
              <a:spcBef>
                <a:spcPts val="8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it-IT" sz="26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Vantaggi e sfide attuali </a:t>
            </a:r>
            <a:endParaRPr lang="it-IT" sz="2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>
              <a:spcBef>
                <a:spcPts val="8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it-IT" sz="26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Perché in Germania la formazione professionale duale funziona </a:t>
            </a:r>
          </a:p>
          <a:p>
            <a:pPr marL="571500" indent="-571500">
              <a:spcBef>
                <a:spcPts val="8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it-IT" sz="26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Cinque caratteristiche di qualità della formazione professionale tedesca </a:t>
            </a:r>
          </a:p>
          <a:p>
            <a:pPr marL="571500" indent="-571500">
              <a:spcBef>
                <a:spcPts val="8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it-IT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Ulteriori informazioni </a:t>
            </a:r>
            <a:endParaRPr lang="it-IT" sz="2600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800"/>
              </a:spcBef>
              <a:spcAft>
                <a:spcPts val="400"/>
              </a:spcAft>
              <a:buNone/>
            </a:pPr>
            <a:endParaRPr lang="en-GB" sz="2600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7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596641"/>
            <a:ext cx="6624548" cy="436910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III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Vantaggi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della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formazione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professionale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duale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en-GB" i="1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35496" y="1530940"/>
            <a:ext cx="2961785" cy="37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dirty="0" err="1" smtClean="0">
                <a:solidFill>
                  <a:schemeClr val="accent6">
                    <a:lumMod val="75000"/>
                  </a:schemeClr>
                </a:solidFill>
              </a:rPr>
              <a:t>Apprendisti</a:t>
            </a:r>
            <a:r>
              <a:rPr lang="en-GB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b="1" dirty="0" smtClean="0"/>
          </a:p>
          <a:p>
            <a:pPr marL="180975" indent="-180975"/>
            <a:r>
              <a:rPr lang="it-I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Acquisiscono 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competenze tecniche specifiche e qualifiche per l’occupazione e le attività lavorative</a:t>
            </a:r>
            <a:endParaRPr lang="it-IT" sz="1300" dirty="0" smtClean="0">
              <a:solidFill>
                <a:srgbClr val="FF0000"/>
              </a:solidFill>
            </a:endParaRPr>
          </a:p>
          <a:p>
            <a:pPr marL="180975" indent="-180975"/>
            <a:r>
              <a:rPr lang="it-I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Ottengono 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 compenso per la formazione</a:t>
            </a:r>
          </a:p>
          <a:p>
            <a:pPr marL="180975" indent="-180975"/>
            <a:r>
              <a:rPr lang="it-I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Apprendono 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nelle reali condizioni 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lavorative aziendali (macchinari/ impianti, processi lavorativi, etc.)</a:t>
            </a:r>
          </a:p>
          <a:p>
            <a:pPr marL="180975" indent="-180975"/>
            <a:r>
              <a:rPr lang="it-I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 identificano 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 l’azienda di formazione e la professione</a:t>
            </a:r>
          </a:p>
          <a:p>
            <a:pPr marL="180975" indent="-180975"/>
            <a:r>
              <a:rPr lang="it-I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 qualificano 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 misure per la formazione aggiuntive</a:t>
            </a:r>
          </a:p>
          <a:p>
            <a:pPr marL="0" indent="0">
              <a:buNone/>
            </a:pPr>
            <a:endParaRPr lang="en-GB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Inhaltsplatzhalter 5"/>
          <p:cNvSpPr txBox="1">
            <a:spLocks/>
          </p:cNvSpPr>
          <p:nvPr/>
        </p:nvSpPr>
        <p:spPr>
          <a:xfrm>
            <a:off x="2880152" y="1530940"/>
            <a:ext cx="3060000" cy="380125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900" b="1" dirty="0" err="1" smtClean="0">
                <a:solidFill>
                  <a:schemeClr val="accent6">
                    <a:lumMod val="75000"/>
                  </a:schemeClr>
                </a:solidFill>
              </a:rPr>
              <a:t>Datori</a:t>
            </a:r>
            <a:r>
              <a:rPr lang="en-GB" sz="1900" b="1" dirty="0" smtClean="0">
                <a:solidFill>
                  <a:schemeClr val="accent6">
                    <a:lumMod val="75000"/>
                  </a:schemeClr>
                </a:solidFill>
              </a:rPr>
              <a:t> di </a:t>
            </a:r>
            <a:r>
              <a:rPr lang="en-GB" sz="1900" b="1" dirty="0" err="1" smtClean="0">
                <a:solidFill>
                  <a:schemeClr val="accent6">
                    <a:lumMod val="75000"/>
                  </a:schemeClr>
                </a:solidFill>
              </a:rPr>
              <a:t>lavoro</a:t>
            </a:r>
            <a:r>
              <a:rPr lang="en-GB" sz="19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900" b="1" dirty="0" smtClean="0"/>
          </a:p>
          <a:p>
            <a:pPr marL="180975" indent="-180975"/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Ottengono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personale qualificato competente, che soddisfa esattamente le richieste dell’azienda (rispetto a candidati esterni)</a:t>
            </a:r>
          </a:p>
          <a:p>
            <a:pPr marL="180975" indent="-180975"/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Aumentano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produttività e la qualità dei servizi e dei prodotti  </a:t>
            </a:r>
          </a:p>
          <a:p>
            <a:pPr marL="180975" indent="-180975"/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Ottengono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ingenti rendite a medio termine come risultato del loro impegno nella formazione</a:t>
            </a:r>
          </a:p>
          <a:p>
            <a:pPr marL="180975" indent="-180975"/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Partecipano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allo sviluppo di standard di formazione</a:t>
            </a:r>
          </a:p>
          <a:p>
            <a:pPr marL="180975" indent="-180975"/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Risparmiano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 costi di reclutamento e riqualificazione professionale</a:t>
            </a:r>
          </a:p>
          <a:p>
            <a:pPr marL="180975" indent="-180975"/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Contribuiscono alla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Corporate Social </a:t>
            </a:r>
            <a:r>
              <a:rPr lang="it-IT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Responsibility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(CSR)</a:t>
            </a:r>
            <a:endParaRPr lang="it-IT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Inhaltsplatzhalter 4"/>
          <p:cNvSpPr txBox="1">
            <a:spLocks/>
          </p:cNvSpPr>
          <p:nvPr/>
        </p:nvSpPr>
        <p:spPr>
          <a:xfrm>
            <a:off x="6012520" y="1530940"/>
            <a:ext cx="3240000" cy="4850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 err="1" smtClean="0">
                <a:solidFill>
                  <a:schemeClr val="accent6">
                    <a:lumMod val="75000"/>
                  </a:schemeClr>
                </a:solidFill>
              </a:rPr>
              <a:t>Stato</a:t>
            </a:r>
            <a:r>
              <a:rPr lang="en-GB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800" b="1" dirty="0" smtClean="0"/>
              <a:t/>
            </a:r>
            <a:br>
              <a:rPr lang="en-GB" sz="1800" b="1" dirty="0" smtClean="0"/>
            </a:br>
            <a:endParaRPr lang="en-GB" sz="1800" b="1" dirty="0" smtClean="0"/>
          </a:p>
          <a:p>
            <a:pPr marL="180975" indent="-180975"/>
            <a:r>
              <a:rPr lang="it-I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Approfitta dal punto di vista politico 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dell’influsso positive della formazione professionale duale sull’economia e sulla società</a:t>
            </a:r>
          </a:p>
          <a:p>
            <a:pPr marL="180975" indent="-180975"/>
            <a:r>
              <a:rPr lang="it-I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Copre 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necessità di personale qualificato con il contributo dell’economia (formazione aziendale) </a:t>
            </a:r>
            <a:endParaRPr lang="it-IT" sz="1300" dirty="0" smtClean="0">
              <a:solidFill>
                <a:srgbClr val="FF3300"/>
              </a:solidFill>
            </a:endParaRPr>
          </a:p>
          <a:p>
            <a:pPr marL="180975" indent="-180975"/>
            <a:r>
              <a:rPr lang="it-I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Dispone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 un sistema di formazione professionale </a:t>
            </a:r>
            <a:r>
              <a:rPr lang="it-I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 grandi capacità di modernizzazione 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(trasformazione tecnologica) </a:t>
            </a:r>
          </a:p>
          <a:p>
            <a:pPr marL="180975" indent="-180975"/>
            <a:r>
              <a:rPr lang="it-IT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it-I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uò controllare in maniera efficiente 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formazione professionale e </a:t>
            </a:r>
            <a:r>
              <a:rPr lang="it-I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assicurare la qualità</a:t>
            </a:r>
          </a:p>
          <a:p>
            <a:pPr marL="180975" indent="-180975"/>
            <a:r>
              <a:rPr lang="it-I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Rafforza 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cooperazione formalizzata con l’economia attraverso la regolamentazione della formazione professionale aziendale </a:t>
            </a:r>
          </a:p>
          <a:p>
            <a:pPr marL="180975" indent="-180975"/>
            <a:r>
              <a:rPr lang="it-I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Ottiene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un indicatore di tendenza per gli sviluppi nell’economia e sul mercato del lavoro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971600" y="5642816"/>
            <a:ext cx="68407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Economia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società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180975" indent="-180975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Risultati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economici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competitività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80975" indent="-180975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Armonizzazione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domanda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offerta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datore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lavoro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/ </a:t>
            </a:r>
            <a:r>
              <a:rPr lang="en-GB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lavoratore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80975" indent="-180975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Integrazione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sociale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economica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dei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giovani</a:t>
            </a:r>
            <a:r>
              <a:rPr lang="en-GB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en-GB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637" y="1131787"/>
            <a:ext cx="720080" cy="798305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1309784"/>
            <a:ext cx="304523" cy="786111"/>
          </a:xfrm>
          <a:prstGeom prst="rect">
            <a:avLst/>
          </a:prstGeom>
        </p:spPr>
      </p:pic>
      <p:pic>
        <p:nvPicPr>
          <p:cNvPr id="12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9614" y="1326758"/>
            <a:ext cx="308046" cy="807022"/>
          </a:xfrm>
          <a:prstGeom prst="rect">
            <a:avLst/>
          </a:prstGeom>
        </p:spPr>
      </p:pic>
      <p:pic>
        <p:nvPicPr>
          <p:cNvPr id="13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305" y="1329964"/>
            <a:ext cx="331423" cy="803816"/>
          </a:xfrm>
          <a:prstGeom prst="rect">
            <a:avLst/>
          </a:prstGeom>
        </p:spPr>
      </p:pic>
      <p:grpSp>
        <p:nvGrpSpPr>
          <p:cNvPr id="14" name="Gruppieren 13"/>
          <p:cNvGrpSpPr/>
          <p:nvPr/>
        </p:nvGrpSpPr>
        <p:grpSpPr>
          <a:xfrm>
            <a:off x="51062" y="5158548"/>
            <a:ext cx="1758248" cy="913563"/>
            <a:chOff x="-157252" y="-575291"/>
            <a:chExt cx="1758248" cy="913563"/>
          </a:xfrm>
          <a:scene3d>
            <a:camera prst="orthographicFront"/>
            <a:lightRig rig="threePt" dir="t"/>
          </a:scene3d>
        </p:grpSpPr>
        <p:sp>
          <p:nvSpPr>
            <p:cNvPr id="15" name="Eingekerbter Richtungspfeil 14"/>
            <p:cNvSpPr/>
            <p:nvPr/>
          </p:nvSpPr>
          <p:spPr>
            <a:xfrm rot="659133">
              <a:off x="-157252" y="-575291"/>
              <a:ext cx="1758248" cy="338272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sp3d>
              <a:bevelT prst="convex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sz="1600" b="1" dirty="0" err="1" smtClean="0"/>
                <a:t>Contributo</a:t>
              </a:r>
              <a:r>
                <a:rPr lang="de-DE" sz="1600" b="1" dirty="0" smtClean="0"/>
                <a:t> </a:t>
              </a:r>
              <a:endParaRPr lang="de-DE" sz="1600" b="1" dirty="0"/>
            </a:p>
          </p:txBody>
        </p:sp>
        <p:sp>
          <p:nvSpPr>
            <p:cNvPr id="16" name="Eingekerbter Richtungspfeil 4"/>
            <p:cNvSpPr/>
            <p:nvPr/>
          </p:nvSpPr>
          <p:spPr>
            <a:xfrm>
              <a:off x="170854" y="0"/>
              <a:ext cx="1419976" cy="3382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6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0524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III.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Sfide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attuali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n-GB" i="1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251520" y="1637428"/>
            <a:ext cx="2952328" cy="402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 err="1" smtClean="0">
                <a:solidFill>
                  <a:schemeClr val="accent6">
                    <a:lumMod val="75000"/>
                  </a:schemeClr>
                </a:solidFill>
              </a:rPr>
              <a:t>Apprendisti</a:t>
            </a:r>
            <a:r>
              <a:rPr lang="en-GB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800" b="1" dirty="0" smtClean="0"/>
          </a:p>
          <a:p>
            <a:pPr marL="180975" indent="-180975"/>
            <a:r>
              <a:rPr lang="it-I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Ricerca di un posto di formazione: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candidati senza posto di formazione: (2017: 80.200); diminuzione delle aziende di formazione </a:t>
            </a:r>
            <a:r>
              <a:rPr lang="it-IT" sz="1300" dirty="0" smtClean="0">
                <a:solidFill>
                  <a:srgbClr val="6B6B6B"/>
                </a:solidFill>
              </a:rPr>
              <a:t>(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spec. PMI) dal 24% (2009) al 19,8% (2016)</a:t>
            </a:r>
          </a:p>
          <a:p>
            <a:pPr marL="180975" indent="-180975"/>
            <a:r>
              <a:rPr lang="it-I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Richieste in aumento 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sul posto di lavoro / luogo di apprendimento azienda (conoscenza di lingue straniere, etc.) </a:t>
            </a:r>
          </a:p>
          <a:p>
            <a:pPr marL="180975" indent="-180975"/>
            <a:r>
              <a:rPr lang="it-I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Miglioramento delle possibilità per l’apprendimento costante</a:t>
            </a:r>
            <a:r>
              <a:rPr lang="it-IT" sz="1300" b="1" dirty="0" smtClean="0">
                <a:solidFill>
                  <a:srgbClr val="FF0000"/>
                </a:solidFill>
              </a:rPr>
              <a:t> 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(soprattutto per candidati più anziani)</a:t>
            </a:r>
          </a:p>
          <a:p>
            <a:pPr marL="180975" indent="-180975"/>
            <a:r>
              <a:rPr lang="it-I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Accesso alla formazione professionale duale e occupazione 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attraverso competenze acquisite in maniera informale</a:t>
            </a:r>
            <a:endParaRPr lang="it-IT" sz="13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Inhaltsplatzhalter 5"/>
          <p:cNvSpPr txBox="1">
            <a:spLocks/>
          </p:cNvSpPr>
          <p:nvPr/>
        </p:nvSpPr>
        <p:spPr>
          <a:xfrm>
            <a:off x="3066396" y="1642970"/>
            <a:ext cx="2736305" cy="38387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 err="1" smtClean="0">
                <a:solidFill>
                  <a:schemeClr val="accent6">
                    <a:lumMod val="75000"/>
                  </a:schemeClr>
                </a:solidFill>
              </a:rPr>
              <a:t>Datori</a:t>
            </a:r>
            <a:r>
              <a:rPr lang="en-GB" sz="1800" b="1" dirty="0" smtClean="0">
                <a:solidFill>
                  <a:schemeClr val="accent6">
                    <a:lumMod val="75000"/>
                  </a:schemeClr>
                </a:solidFill>
              </a:rPr>
              <a:t> di </a:t>
            </a:r>
            <a:r>
              <a:rPr lang="en-GB" sz="1800" b="1" dirty="0" err="1" smtClean="0">
                <a:solidFill>
                  <a:schemeClr val="accent6">
                    <a:lumMod val="75000"/>
                  </a:schemeClr>
                </a:solidFill>
              </a:rPr>
              <a:t>lavoro</a:t>
            </a:r>
            <a:r>
              <a:rPr lang="en-GB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b="1" dirty="0" smtClean="0"/>
          </a:p>
          <a:p>
            <a:pPr marL="174625" indent="-174625"/>
            <a:r>
              <a:rPr lang="it-I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Trovare gli apprendisti: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numero dei posti di formazione vacanti in aumento da 19.800 (2010) a 49.000 (2017)</a:t>
            </a:r>
          </a:p>
          <a:p>
            <a:pPr marL="174625" indent="-174625"/>
            <a:r>
              <a:rPr lang="it-I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Trovare apprendisti competenti 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 portano con se competenze, conoscenze e comportamenti per una formazione (“formabilità”)</a:t>
            </a:r>
          </a:p>
          <a:p>
            <a:pPr marL="174625" indent="-174625"/>
            <a:r>
              <a:rPr lang="it-I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Inclusione 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 persone con disabilità</a:t>
            </a:r>
          </a:p>
          <a:p>
            <a:pPr marL="174625" indent="-174625"/>
            <a:r>
              <a:rPr lang="it-I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Inclusione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 </a:t>
            </a:r>
            <a:r>
              <a:rPr lang="it-IT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gran numero di migranti dal 2015</a:t>
            </a:r>
          </a:p>
        </p:txBody>
      </p:sp>
      <p:sp>
        <p:nvSpPr>
          <p:cNvPr id="8" name="Inhaltsplatzhalter 4"/>
          <p:cNvSpPr txBox="1">
            <a:spLocks/>
          </p:cNvSpPr>
          <p:nvPr/>
        </p:nvSpPr>
        <p:spPr>
          <a:xfrm>
            <a:off x="5940152" y="1624908"/>
            <a:ext cx="2945446" cy="4036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 err="1" smtClean="0">
                <a:solidFill>
                  <a:schemeClr val="accent6">
                    <a:lumMod val="75000"/>
                  </a:schemeClr>
                </a:solidFill>
              </a:rPr>
              <a:t>Stato</a:t>
            </a:r>
            <a:r>
              <a:rPr lang="en-GB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GB" sz="1800" b="1" dirty="0" smtClean="0"/>
          </a:p>
          <a:p>
            <a:pPr marL="176213" indent="-176213"/>
            <a:r>
              <a:rPr lang="it-I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Una futura carenza di personale qualificato 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è già prevedibile </a:t>
            </a:r>
          </a:p>
          <a:p>
            <a:pPr marL="176213" indent="-176213"/>
            <a:r>
              <a:rPr lang="it-I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 cambiamento demografico 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porta ad un minor numero di giovani per il mercato del lavoro</a:t>
            </a:r>
          </a:p>
          <a:p>
            <a:pPr marL="176213" indent="-176213"/>
            <a:r>
              <a:rPr lang="it-I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Tendenza dei giovani 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decidersi sempre di più per la via dell’istruzione accademica  </a:t>
            </a:r>
            <a:endParaRPr lang="it-IT" sz="13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/>
            <a:r>
              <a:rPr lang="it-I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Forti differenze regionali 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 quanto concerne l’offerta e la richiesta di formazione</a:t>
            </a:r>
          </a:p>
          <a:p>
            <a:pPr marL="176213" indent="-176213"/>
            <a:r>
              <a:rPr lang="it-I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Inclusione 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 persone con disabilità</a:t>
            </a:r>
          </a:p>
          <a:p>
            <a:pPr marL="176213" indent="-176213"/>
            <a:endParaRPr lang="en-GB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4625" indent="-174625"/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/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1297077506"/>
              </p:ext>
            </p:extLst>
          </p:nvPr>
        </p:nvGraphicFramePr>
        <p:xfrm>
          <a:off x="323528" y="5683550"/>
          <a:ext cx="1759967" cy="33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2311414" y="5664537"/>
            <a:ext cx="463267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Economia/società</a:t>
            </a:r>
          </a:p>
          <a:p>
            <a:pPr marL="173038" indent="-173038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Difficoltà per singoli gruppi di persone nel trovare un posto di formazione e diventare occupato</a:t>
            </a:r>
          </a:p>
          <a:p>
            <a:pPr marL="173038" indent="-173038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Difficoltà nell’essere all’altezza delle richieste odierne delle aziende al personale qualificato</a:t>
            </a:r>
            <a:endParaRPr lang="it-IT" sz="13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297" y="1412776"/>
            <a:ext cx="745356" cy="826327"/>
          </a:xfrm>
          <a:prstGeom prst="rect">
            <a:avLst/>
          </a:prstGeom>
        </p:spPr>
      </p:pic>
      <p:pic>
        <p:nvPicPr>
          <p:cNvPr id="16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36" y="1340768"/>
            <a:ext cx="362628" cy="936104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2703" y="1414393"/>
            <a:ext cx="309057" cy="809672"/>
          </a:xfrm>
          <a:prstGeom prst="rect">
            <a:avLst/>
          </a:prstGeom>
        </p:spPr>
      </p:pic>
      <p:pic>
        <p:nvPicPr>
          <p:cNvPr id="18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03" y="1412776"/>
            <a:ext cx="332512" cy="806456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7051490" y="6165304"/>
            <a:ext cx="20179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</a:t>
            </a:r>
          </a:p>
          <a:p>
            <a:pPr algn="r"/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BIBB rapporto dei  dati (</a:t>
            </a:r>
            <a:r>
              <a:rPr lang="it-IT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2018), </a:t>
            </a: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Ufficio Federale di Statistica </a:t>
            </a:r>
          </a:p>
        </p:txBody>
      </p:sp>
    </p:spTree>
    <p:extLst>
      <p:ext uri="{BB962C8B-B14F-4D97-AF65-F5344CB8AC3E}">
        <p14:creationId xmlns:p14="http://schemas.microsoft.com/office/powerpoint/2010/main" val="212622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Graphic spid="9" grpId="0">
        <p:bldAsOne/>
      </p:bldGraphic>
      <p:bldP spid="10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9432860" cy="523258"/>
          </a:xfrm>
        </p:spPr>
        <p:txBody>
          <a:bodyPr/>
          <a:lstStyle/>
          <a:p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IV.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Perché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in Germania la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formazione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professionale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duale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funziona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 </a:t>
            </a:r>
            <a:endParaRPr lang="en-GB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Inhaltsplatzhalter 4"/>
          <p:cNvSpPr>
            <a:spLocks noGrp="1"/>
          </p:cNvSpPr>
          <p:nvPr>
            <p:ph idx="1"/>
          </p:nvPr>
        </p:nvSpPr>
        <p:spPr>
          <a:xfrm>
            <a:off x="395536" y="1678496"/>
            <a:ext cx="8352928" cy="4558816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Sistema cresciuto dal punto di vista storico </a:t>
            </a:r>
            <a:endParaRPr lang="it-IT" sz="2000" i="1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it-IT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Essendo una nazione industriale altamente sviluppata vi è una </a:t>
            </a:r>
            <a:r>
              <a:rPr lang="it-IT" sz="20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grande richiesta di personale specializzato qualificato </a:t>
            </a:r>
            <a:r>
              <a:rPr lang="it-IT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sul mercato del lavoro </a:t>
            </a:r>
          </a:p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Forza delle piccole e medie imprese (PMI)</a:t>
            </a:r>
            <a:endParaRPr lang="it-IT" sz="2000" b="1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it-IT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aziende di formazione riconoscono i vantaggi e dispongono delle </a:t>
            </a:r>
            <a:r>
              <a:rPr lang="it-IT" sz="20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capacità e competenze necessarie per una formazione</a:t>
            </a:r>
          </a:p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it-IT" sz="2000" b="1" dirty="0" smtClean="0">
                <a:solidFill>
                  <a:srgbClr val="6B6B6B"/>
                </a:solidFill>
              </a:rPr>
              <a:t>Rappresentanza forte e competente </a:t>
            </a:r>
            <a:r>
              <a:rPr lang="it-IT" sz="2000" dirty="0" smtClean="0">
                <a:solidFill>
                  <a:srgbClr val="6B6B6B"/>
                </a:solidFill>
              </a:rPr>
              <a:t>dei datori di lavoro e dei lavoratori (camere/sindacati/associazioni) </a:t>
            </a:r>
            <a:endParaRPr lang="it-IT" sz="2000" noProof="0" dirty="0" smtClean="0">
              <a:solidFill>
                <a:srgbClr val="6B6B6B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Ampia </a:t>
            </a:r>
            <a:r>
              <a:rPr lang="it-IT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accettanza sociale</a:t>
            </a:r>
            <a:r>
              <a:rPr lang="it-IT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degli standard di formazione attraverso un forte ruolo delle parti sociali e della cultura dell’impegno cooperativo 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Forte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capacità di indirizzare 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dello stato </a:t>
            </a:r>
            <a:endParaRPr lang="it-IT" sz="2000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it-IT" sz="20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Personale docente competente e personale di formazione aziendale qualificato</a:t>
            </a:r>
          </a:p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it-IT" sz="20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Preparazione dei giovani alla formazione professionale </a:t>
            </a:r>
            <a:r>
              <a:rPr lang="it-IT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attraverso il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sistema di istruzione comune.</a:t>
            </a:r>
            <a:endParaRPr lang="it-IT" sz="20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1" y="745502"/>
            <a:ext cx="6237687" cy="436910"/>
          </a:xfrm>
        </p:spPr>
        <p:txBody>
          <a:bodyPr/>
          <a:lstStyle/>
          <a:p>
            <a:pPr marL="273050" indent="-273050" algn="l"/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V.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Cinque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caratteristiche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della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qualità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della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formazione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professionale</a:t>
            </a:r>
            <a:endParaRPr lang="en-GB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Inhaltsplatzhalter 4"/>
          <p:cNvSpPr>
            <a:spLocks noGrp="1"/>
          </p:cNvSpPr>
          <p:nvPr>
            <p:ph idx="1"/>
          </p:nvPr>
        </p:nvSpPr>
        <p:spPr>
          <a:xfrm>
            <a:off x="457200" y="1459922"/>
            <a:ext cx="8229600" cy="5281446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it-IT" sz="2000" b="1" i="1" dirty="0" smtClean="0"/>
              <a:t>Cooperazione tra politica, </a:t>
            </a:r>
            <a:r>
              <a:rPr lang="it-IT" sz="2000" b="1" i="1" dirty="0" smtClean="0"/>
              <a:t>l’industria </a:t>
            </a:r>
            <a:r>
              <a:rPr lang="it-IT" sz="2000" b="1" i="1" dirty="0" smtClean="0"/>
              <a:t>e parti sociali</a:t>
            </a:r>
            <a:endParaRPr lang="it-IT" sz="2000" b="1" i="1" noProof="0" dirty="0" smtClean="0"/>
          </a:p>
          <a:p>
            <a:pPr marL="457200" lvl="1" indent="0">
              <a:buNone/>
            </a:pPr>
            <a:r>
              <a:rPr lang="it-IT" sz="1600" i="1" dirty="0" smtClean="0"/>
              <a:t>Ad es. </a:t>
            </a:r>
            <a:r>
              <a:rPr lang="it-IT" sz="1600" i="1" dirty="0"/>
              <a:t>c</a:t>
            </a:r>
            <a:r>
              <a:rPr lang="it-IT" sz="1600" i="1" noProof="0" dirty="0" err="1" smtClean="0"/>
              <a:t>ommissione</a:t>
            </a:r>
            <a:r>
              <a:rPr lang="it-IT" sz="1600" i="1" noProof="0" dirty="0" smtClean="0"/>
              <a:t> d’esame, standard di formazione</a:t>
            </a:r>
          </a:p>
          <a:p>
            <a:pPr marL="457200" lvl="1" indent="0">
              <a:buNone/>
            </a:pPr>
            <a:endParaRPr lang="it-IT" sz="2000" noProof="0" dirty="0" smtClean="0"/>
          </a:p>
          <a:p>
            <a:pPr marL="457200" lvl="0" indent="-457200">
              <a:buFont typeface="+mj-lt"/>
              <a:buAutoNum type="arabicPeriod"/>
            </a:pPr>
            <a:r>
              <a:rPr lang="it-IT" sz="2000" b="1" i="1" dirty="0" smtClean="0"/>
              <a:t>Apprendere nel processo lavorativo </a:t>
            </a:r>
            <a:endParaRPr lang="it-IT" sz="2000" b="1" i="1" noProof="0" dirty="0" smtClean="0"/>
          </a:p>
          <a:p>
            <a:pPr marL="457200" lvl="1" indent="0">
              <a:buNone/>
            </a:pPr>
            <a:r>
              <a:rPr lang="it-IT" sz="1600" i="1" dirty="0" smtClean="0"/>
              <a:t>Ad es. formazione aziendale</a:t>
            </a:r>
            <a:r>
              <a:rPr lang="it-IT" sz="1600" i="1" noProof="0" dirty="0" smtClean="0"/>
              <a:t> = 70%</a:t>
            </a:r>
          </a:p>
          <a:p>
            <a:pPr marL="457200" lvl="1" indent="0">
              <a:buNone/>
            </a:pPr>
            <a:endParaRPr lang="it-IT" sz="2000" noProof="0" dirty="0" smtClean="0"/>
          </a:p>
          <a:p>
            <a:pPr marL="457200" lvl="0" indent="-457200">
              <a:buFont typeface="+mj-lt"/>
              <a:buAutoNum type="arabicPeriod"/>
            </a:pPr>
            <a:r>
              <a:rPr lang="it-IT" sz="2000" b="1" i="1" noProof="0" dirty="0" smtClean="0"/>
              <a:t>Accettanza degli standard nazionali</a:t>
            </a:r>
          </a:p>
          <a:p>
            <a:pPr marL="457200" lvl="1" indent="0">
              <a:buNone/>
            </a:pPr>
            <a:r>
              <a:rPr lang="it-IT" sz="1600" i="1" dirty="0" smtClean="0"/>
              <a:t>Ad es. </a:t>
            </a:r>
            <a:r>
              <a:rPr lang="it-IT" sz="1600" i="1" dirty="0"/>
              <a:t>s</a:t>
            </a:r>
            <a:r>
              <a:rPr lang="it-IT" sz="1600" i="1" noProof="0" dirty="0" err="1" smtClean="0"/>
              <a:t>tandard</a:t>
            </a:r>
            <a:r>
              <a:rPr lang="it-IT" sz="1600" i="1" noProof="0" dirty="0" smtClean="0"/>
              <a:t> per la formazione professionale, diploma</a:t>
            </a:r>
          </a:p>
          <a:p>
            <a:pPr marL="457200" lvl="1" indent="0">
              <a:buNone/>
            </a:pPr>
            <a:r>
              <a:rPr lang="it-IT" sz="1600" i="1" noProof="0" dirty="0" smtClean="0"/>
              <a:t> della camera</a:t>
            </a:r>
          </a:p>
          <a:p>
            <a:pPr marL="457200" lvl="1" indent="0">
              <a:buNone/>
            </a:pPr>
            <a:endParaRPr lang="it-IT" sz="2000" noProof="0" dirty="0" smtClean="0"/>
          </a:p>
          <a:p>
            <a:pPr marL="457200" lvl="0" indent="-457200">
              <a:buFont typeface="+mj-lt"/>
              <a:buAutoNum type="arabicPeriod"/>
            </a:pPr>
            <a:r>
              <a:rPr lang="it-IT" sz="2000" b="1" i="1" noProof="0" dirty="0" smtClean="0"/>
              <a:t>Personale di formazione professionale qualificato </a:t>
            </a:r>
          </a:p>
          <a:p>
            <a:pPr marL="457200" lvl="1" indent="0">
              <a:buNone/>
            </a:pPr>
            <a:r>
              <a:rPr lang="it-IT" sz="1600" i="1" dirty="0" smtClean="0"/>
              <a:t>Ad es</a:t>
            </a:r>
            <a:r>
              <a:rPr lang="it-IT" sz="1600" i="1" noProof="0" dirty="0" smtClean="0"/>
              <a:t>. personale di formazione professionale qualificato e corpo docente</a:t>
            </a:r>
          </a:p>
          <a:p>
            <a:pPr marL="457200" lvl="1" indent="0">
              <a:buNone/>
            </a:pPr>
            <a:endParaRPr lang="it-IT" sz="2000" noProof="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2000" b="1" i="1" dirty="0" smtClean="0"/>
              <a:t>Consulenza e ricerca istituzionalizzate</a:t>
            </a:r>
            <a:endParaRPr lang="it-IT" sz="2000" b="1" i="1" noProof="0" dirty="0" smtClean="0"/>
          </a:p>
          <a:p>
            <a:pPr marL="457200" lvl="1" indent="0">
              <a:buNone/>
            </a:pPr>
            <a:r>
              <a:rPr lang="it-IT" sz="1600" i="1" dirty="0" smtClean="0"/>
              <a:t>Ad es. </a:t>
            </a:r>
            <a:r>
              <a:rPr lang="it-IT" sz="1600" i="1" noProof="0" dirty="0" smtClean="0"/>
              <a:t>BIBB relazione sulla formazione professionale, standard di formazione</a:t>
            </a:r>
            <a:endParaRPr lang="it-IT" sz="1600" noProof="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7552580" y="3465369"/>
            <a:ext cx="1249160" cy="864096"/>
            <a:chOff x="5187071" y="3497865"/>
            <a:chExt cx="1249160" cy="864096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912" y="3497865"/>
              <a:ext cx="606319" cy="86409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7071" y="3513804"/>
              <a:ext cx="579078" cy="832218"/>
            </a:xfrm>
            <a:prstGeom prst="rect">
              <a:avLst/>
            </a:prstGeom>
          </p:spPr>
        </p:pic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616644"/>
            <a:ext cx="559024" cy="84865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669591" y="2273810"/>
            <a:ext cx="1015138" cy="1119711"/>
            <a:chOff x="2466737" y="1300765"/>
            <a:chExt cx="2668802" cy="2750956"/>
          </a:xfrm>
        </p:grpSpPr>
        <p:sp>
          <p:nvSpPr>
            <p:cNvPr id="18" name="Oval 46"/>
            <p:cNvSpPr/>
            <p:nvPr/>
          </p:nvSpPr>
          <p:spPr>
            <a:xfrm rot="2700000">
              <a:off x="2425660" y="1341842"/>
              <a:ext cx="2750956" cy="2668802"/>
            </a:xfrm>
            <a:prstGeom prst="pi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98701" y="2193233"/>
              <a:ext cx="443066" cy="107458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4810" y="1397300"/>
              <a:ext cx="657345" cy="66697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26633" y="2437763"/>
              <a:ext cx="392790" cy="1029037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579" y="1546718"/>
            <a:ext cx="1229162" cy="46605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3587" y="4563811"/>
            <a:ext cx="372961" cy="9045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175" y="4437112"/>
            <a:ext cx="701305" cy="1047227"/>
          </a:xfrm>
          <a:prstGeom prst="rect">
            <a:avLst/>
          </a:prstGeom>
        </p:spPr>
      </p:pic>
      <p:pic>
        <p:nvPicPr>
          <p:cNvPr id="1026" name="Picture 2" descr="Inline imag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095" y="5616645"/>
            <a:ext cx="597646" cy="84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5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VI.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Ulteriori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informazioni</a:t>
            </a:r>
            <a:endParaRPr lang="en-GB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Inhaltsplatzhalter 4"/>
          <p:cNvSpPr>
            <a:spLocks noGrp="1"/>
          </p:cNvSpPr>
          <p:nvPr>
            <p:ph idx="1"/>
          </p:nvPr>
        </p:nvSpPr>
        <p:spPr>
          <a:xfrm>
            <a:off x="457200" y="1387914"/>
            <a:ext cx="8229600" cy="4705382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it-IT" sz="1400" b="1" dirty="0" smtClean="0"/>
              <a:t>Numeri e fatti </a:t>
            </a:r>
            <a:endParaRPr lang="it-IT" sz="1400" noProof="0" dirty="0" smtClean="0"/>
          </a:p>
          <a:p>
            <a:r>
              <a:rPr lang="it-IT" sz="1400" noProof="0" dirty="0" smtClean="0"/>
              <a:t>BIBB rapporto sulla formazione professionale</a:t>
            </a:r>
          </a:p>
          <a:p>
            <a:pPr marL="0" indent="0">
              <a:buNone/>
            </a:pPr>
            <a:r>
              <a:rPr lang="it-IT" sz="1400" noProof="0" dirty="0" smtClean="0"/>
              <a:t>        (</a:t>
            </a:r>
            <a:r>
              <a:rPr lang="it-IT" sz="1400" noProof="0" dirty="0" smtClean="0">
                <a:hlinkClick r:id="rId3"/>
              </a:rPr>
              <a:t>link</a:t>
            </a:r>
            <a:r>
              <a:rPr lang="it-IT" sz="1400" noProof="0" dirty="0" smtClean="0"/>
              <a:t>)</a:t>
            </a:r>
          </a:p>
          <a:p>
            <a:r>
              <a:rPr lang="it-IT" sz="1400" dirty="0" smtClean="0"/>
              <a:t>Ufficio Federale di Statistica</a:t>
            </a:r>
            <a:r>
              <a:rPr lang="it-IT" sz="1400" noProof="0" dirty="0" smtClean="0"/>
              <a:t> (</a:t>
            </a:r>
            <a:r>
              <a:rPr lang="it-IT" sz="1400" noProof="0" dirty="0" smtClean="0">
                <a:hlinkClick r:id="rId4"/>
              </a:rPr>
              <a:t>link</a:t>
            </a:r>
            <a:r>
              <a:rPr lang="it-IT" sz="1400" noProof="0" dirty="0" smtClean="0"/>
              <a:t>)</a:t>
            </a:r>
          </a:p>
          <a:p>
            <a:r>
              <a:rPr lang="it-IT" sz="1400" noProof="0" dirty="0" smtClean="0"/>
              <a:t>BMBF p</a:t>
            </a:r>
            <a:r>
              <a:rPr lang="it-IT" sz="1400" dirty="0" smtClean="0"/>
              <a:t>ortale dati</a:t>
            </a:r>
            <a:r>
              <a:rPr lang="it-IT" sz="1400" noProof="0" dirty="0" smtClean="0"/>
              <a:t> (</a:t>
            </a:r>
            <a:r>
              <a:rPr lang="it-IT" sz="1400" noProof="0" dirty="0" smtClean="0">
                <a:hlinkClick r:id="rId5"/>
              </a:rPr>
              <a:t>link</a:t>
            </a:r>
            <a:r>
              <a:rPr lang="it-IT" sz="1400" noProof="0" dirty="0" smtClean="0"/>
              <a:t>)</a:t>
            </a:r>
          </a:p>
          <a:p>
            <a:pPr marL="0" indent="0">
              <a:buNone/>
            </a:pPr>
            <a:endParaRPr lang="it-IT" sz="1400" noProof="0" dirty="0" smtClean="0"/>
          </a:p>
          <a:p>
            <a:pPr marL="0" indent="0">
              <a:buNone/>
            </a:pPr>
            <a:r>
              <a:rPr lang="it-IT" sz="1400" b="1" i="1" noProof="0" dirty="0" smtClean="0"/>
              <a:t>Standard di formazione </a:t>
            </a:r>
            <a:endParaRPr lang="it-IT" sz="1400" b="1" noProof="0" dirty="0" smtClean="0"/>
          </a:p>
          <a:p>
            <a:pPr>
              <a:tabLst>
                <a:tab pos="185738" algn="l"/>
              </a:tabLst>
            </a:pPr>
            <a:r>
              <a:rPr lang="it-IT" sz="1400" noProof="0" dirty="0" smtClean="0"/>
              <a:t>BIBB opuscolo: regolamenti di formazione e come nascono (</a:t>
            </a:r>
            <a:r>
              <a:rPr lang="it-IT" sz="1400" noProof="0" dirty="0" smtClean="0">
                <a:hlinkClick r:id="rId6"/>
              </a:rPr>
              <a:t>link</a:t>
            </a:r>
            <a:r>
              <a:rPr lang="it-IT" sz="1400" noProof="0" dirty="0" smtClean="0"/>
              <a:t>)</a:t>
            </a:r>
          </a:p>
          <a:p>
            <a:r>
              <a:rPr lang="it-IT" sz="1400" noProof="0" dirty="0" smtClean="0"/>
              <a:t>Esempi di regolamenti di formazione e di programmi quadro d’insegnamento (BIBB) (</a:t>
            </a:r>
            <a:r>
              <a:rPr lang="it-IT" sz="1400" noProof="0" dirty="0" smtClean="0">
                <a:hlinkClick r:id="rId7"/>
              </a:rPr>
              <a:t>link</a:t>
            </a:r>
            <a:r>
              <a:rPr lang="it-IT" sz="1400" noProof="0" dirty="0" smtClean="0"/>
              <a:t>)</a:t>
            </a:r>
          </a:p>
          <a:p>
            <a:pPr marL="0" indent="0">
              <a:buNone/>
            </a:pPr>
            <a:endParaRPr lang="it-IT" sz="1400" noProof="0" dirty="0" smtClean="0"/>
          </a:p>
          <a:p>
            <a:pPr marL="0" indent="0">
              <a:buNone/>
            </a:pPr>
            <a:r>
              <a:rPr lang="it-IT" sz="1400" b="1" dirty="0" smtClean="0"/>
              <a:t>Documenti legali </a:t>
            </a:r>
            <a:endParaRPr lang="it-IT" sz="1400" b="1" noProof="0" dirty="0" smtClean="0"/>
          </a:p>
          <a:p>
            <a:r>
              <a:rPr lang="it-IT" sz="1400" noProof="0" dirty="0" smtClean="0"/>
              <a:t>Legge sulla formazione professionale (</a:t>
            </a:r>
            <a:r>
              <a:rPr lang="it-IT" sz="1400" noProof="0" dirty="0" smtClean="0">
                <a:hlinkClick r:id="rId8"/>
              </a:rPr>
              <a:t>link</a:t>
            </a:r>
            <a:r>
              <a:rPr lang="it-IT" sz="1400" noProof="0" dirty="0" smtClean="0"/>
              <a:t>)</a:t>
            </a:r>
          </a:p>
          <a:p>
            <a:r>
              <a:rPr lang="it-IT" sz="1400" dirty="0" smtClean="0"/>
              <a:t>Legge sulla tutela del lavoro giovanile </a:t>
            </a:r>
            <a:r>
              <a:rPr lang="it-IT" sz="1400" noProof="0" dirty="0" smtClean="0"/>
              <a:t>(</a:t>
            </a:r>
            <a:r>
              <a:rPr lang="it-IT" sz="1400" noProof="0" dirty="0" smtClean="0">
                <a:hlinkClick r:id="rId9"/>
              </a:rPr>
              <a:t>link</a:t>
            </a:r>
            <a:r>
              <a:rPr lang="it-IT" sz="1400" noProof="0" dirty="0" smtClean="0"/>
              <a:t>)</a:t>
            </a:r>
          </a:p>
          <a:p>
            <a:r>
              <a:rPr lang="it-IT" sz="1400" dirty="0" smtClean="0"/>
              <a:t>Legge sulle camere </a:t>
            </a:r>
            <a:r>
              <a:rPr lang="it-IT" sz="1400" noProof="0" dirty="0" smtClean="0"/>
              <a:t>(</a:t>
            </a:r>
            <a:r>
              <a:rPr lang="it-IT" sz="1400" noProof="0" dirty="0" smtClean="0">
                <a:hlinkClick r:id="rId10"/>
              </a:rPr>
              <a:t>link</a:t>
            </a:r>
            <a:r>
              <a:rPr lang="it-IT" sz="1400" noProof="0" dirty="0" smtClean="0"/>
              <a:t>)</a:t>
            </a:r>
          </a:p>
          <a:p>
            <a:r>
              <a:rPr lang="it-IT" sz="1400" noProof="0" dirty="0" smtClean="0"/>
              <a:t>Legge sulla contrattazione collettiva </a:t>
            </a:r>
            <a:r>
              <a:rPr lang="en-GB" sz="1400" noProof="0" dirty="0" smtClean="0"/>
              <a:t>(</a:t>
            </a:r>
            <a:r>
              <a:rPr lang="en-GB" sz="1400" noProof="0" dirty="0" smtClean="0">
                <a:hlinkClick r:id="rId11"/>
              </a:rPr>
              <a:t>link</a:t>
            </a:r>
            <a:r>
              <a:rPr lang="en-GB" sz="1400" noProof="0" dirty="0" smtClean="0"/>
              <a:t>)</a:t>
            </a:r>
          </a:p>
          <a:p>
            <a:r>
              <a:rPr lang="en-GB" sz="1400" dirty="0" err="1"/>
              <a:t>Legge</a:t>
            </a:r>
            <a:r>
              <a:rPr lang="en-GB" sz="1400" dirty="0"/>
              <a:t> </a:t>
            </a:r>
            <a:r>
              <a:rPr lang="en-GB" sz="1400" dirty="0" err="1"/>
              <a:t>sulla</a:t>
            </a:r>
            <a:r>
              <a:rPr lang="en-GB" sz="1400" dirty="0"/>
              <a:t> </a:t>
            </a:r>
            <a:r>
              <a:rPr lang="en-GB" sz="1400" dirty="0" err="1"/>
              <a:t>costituzione</a:t>
            </a:r>
            <a:r>
              <a:rPr lang="en-GB" sz="1400" dirty="0"/>
              <a:t> </a:t>
            </a:r>
            <a:r>
              <a:rPr lang="en-GB" sz="1400" dirty="0" err="1"/>
              <a:t>aziendale</a:t>
            </a:r>
            <a:r>
              <a:rPr lang="en-GB" sz="1400" dirty="0"/>
              <a:t> (</a:t>
            </a:r>
            <a:r>
              <a:rPr lang="en-GB" sz="1400" dirty="0">
                <a:hlinkClick r:id="rId12"/>
              </a:rPr>
              <a:t>link</a:t>
            </a:r>
            <a:r>
              <a:rPr lang="en-GB" sz="1400" dirty="0"/>
              <a:t>)</a:t>
            </a:r>
          </a:p>
          <a:p>
            <a:pPr marL="534988" indent="-357188">
              <a:buNone/>
            </a:pPr>
            <a:endParaRPr lang="en-GB" sz="1400" b="1" dirty="0" smtClean="0"/>
          </a:p>
          <a:p>
            <a:pPr marL="534988" indent="-357188">
              <a:buNone/>
            </a:pPr>
            <a:r>
              <a:rPr lang="en-GB" sz="1400" b="1" dirty="0" err="1" smtClean="0"/>
              <a:t>Siti</a:t>
            </a:r>
            <a:r>
              <a:rPr lang="en-GB" sz="1400" b="1" dirty="0" smtClean="0"/>
              <a:t> internet</a:t>
            </a:r>
            <a:endParaRPr lang="en-GB" sz="1400" b="1" noProof="0" dirty="0" smtClean="0"/>
          </a:p>
          <a:p>
            <a:pPr marL="534988" indent="-357188"/>
            <a:r>
              <a:rPr lang="en-GB" sz="1400" noProof="0" dirty="0" smtClean="0">
                <a:hlinkClick r:id="rId13"/>
              </a:rPr>
              <a:t>GOVET</a:t>
            </a:r>
            <a:endParaRPr lang="en-GB" sz="1400" noProof="0" dirty="0" smtClean="0">
              <a:hlinkClick r:id="rId14"/>
            </a:endParaRPr>
          </a:p>
          <a:p>
            <a:pPr marL="534988" indent="-357188"/>
            <a:r>
              <a:rPr lang="en-GB" sz="1400" noProof="0" dirty="0" smtClean="0">
                <a:hlinkClick r:id="rId15"/>
              </a:rPr>
              <a:t>BMBF</a:t>
            </a:r>
            <a:endParaRPr lang="en-GB" sz="1400" noProof="0" dirty="0" smtClean="0"/>
          </a:p>
          <a:p>
            <a:pPr marL="534988" indent="-357188"/>
            <a:r>
              <a:rPr lang="en-GB" sz="1400" noProof="0" dirty="0" smtClean="0">
                <a:hlinkClick r:id="rId16"/>
              </a:rPr>
              <a:t>BIBB</a:t>
            </a:r>
            <a:endParaRPr lang="en-GB" sz="1400" noProof="0" dirty="0" smtClean="0"/>
          </a:p>
          <a:p>
            <a:pPr marL="534988" lvl="0" indent="-357188">
              <a:buNone/>
            </a:pPr>
            <a:endParaRPr lang="en-GB" sz="1400" noProof="0" dirty="0" smtClean="0"/>
          </a:p>
          <a:p>
            <a:pPr marL="534988" lvl="0" indent="-357188">
              <a:buNone/>
            </a:pPr>
            <a:r>
              <a:rPr lang="en-GB" sz="1400" b="1" dirty="0" err="1" smtClean="0"/>
              <a:t>Contatto</a:t>
            </a:r>
            <a:r>
              <a:rPr lang="en-GB" sz="1400" b="1" dirty="0" smtClean="0"/>
              <a:t> per </a:t>
            </a:r>
            <a:r>
              <a:rPr lang="en-GB" sz="1400" b="1" dirty="0" err="1" smtClean="0"/>
              <a:t>ulteriori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domande</a:t>
            </a:r>
            <a:r>
              <a:rPr lang="en-GB" sz="1400" noProof="0" dirty="0" smtClean="0"/>
              <a:t> </a:t>
            </a:r>
          </a:p>
          <a:p>
            <a:pPr marL="534988" indent="-357188"/>
            <a:r>
              <a:rPr lang="en-GB" sz="1400" b="1" noProof="0" dirty="0" err="1" smtClean="0">
                <a:hlinkClick r:id="rId17"/>
              </a:rPr>
              <a:t>govet@govet.international</a:t>
            </a:r>
            <a:endParaRPr lang="en-GB" sz="1400" b="1" noProof="0" dirty="0" smtClean="0"/>
          </a:p>
          <a:p>
            <a:pPr marL="534988" indent="-357188">
              <a:buNone/>
            </a:pPr>
            <a:endParaRPr lang="en-GB" sz="16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096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VII.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Legenda </a:t>
            </a:r>
            <a:endParaRPr lang="it-IT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80" y="4905403"/>
            <a:ext cx="355588" cy="539821"/>
          </a:xfrm>
          <a:prstGeom prst="rect">
            <a:avLst/>
          </a:prstGeom>
        </p:spPr>
      </p:pic>
      <p:pic>
        <p:nvPicPr>
          <p:cNvPr id="5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39" y="4159052"/>
            <a:ext cx="264189" cy="640749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5" y="4801050"/>
            <a:ext cx="471170" cy="703577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80" y="2708587"/>
            <a:ext cx="547170" cy="606611"/>
          </a:xfrm>
          <a:prstGeom prst="rect">
            <a:avLst/>
          </a:prstGeom>
        </p:spPr>
      </p:pic>
      <p:pic>
        <p:nvPicPr>
          <p:cNvPr id="8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39" y="3426332"/>
            <a:ext cx="239181" cy="617433"/>
          </a:xfrm>
          <a:prstGeom prst="rect">
            <a:avLst/>
          </a:prstGeom>
        </p:spPr>
      </p:pic>
      <p:pic>
        <p:nvPicPr>
          <p:cNvPr id="9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4008" y="2699858"/>
            <a:ext cx="239181" cy="626609"/>
          </a:xfrm>
          <a:prstGeom prst="rect">
            <a:avLst/>
          </a:prstGeom>
          <a:ln>
            <a:noFill/>
          </a:ln>
        </p:spPr>
      </p:pic>
      <p:pic>
        <p:nvPicPr>
          <p:cNvPr id="10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14044"/>
            <a:ext cx="252509" cy="612423"/>
          </a:xfrm>
          <a:prstGeom prst="rect">
            <a:avLst/>
          </a:prstGeom>
          <a:ln>
            <a:noFill/>
          </a:ln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84" y="5686997"/>
            <a:ext cx="682011" cy="258595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80" y="1257722"/>
            <a:ext cx="671424" cy="328082"/>
          </a:xfrm>
          <a:prstGeom prst="rect">
            <a:avLst/>
          </a:prstGeom>
        </p:spPr>
      </p:pic>
      <p:pic>
        <p:nvPicPr>
          <p:cNvPr id="14" name="Picture 9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6597">
            <a:off x="5205304" y="3482669"/>
            <a:ext cx="549036" cy="504759"/>
          </a:xfrm>
          <a:prstGeom prst="rect">
            <a:avLst/>
          </a:prstGeom>
          <a:effectLst/>
        </p:spPr>
      </p:pic>
      <p:pic>
        <p:nvPicPr>
          <p:cNvPr id="15" name="Picture 9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80" y="4159321"/>
            <a:ext cx="501546" cy="641729"/>
          </a:xfrm>
          <a:prstGeom prst="rect">
            <a:avLst/>
          </a:prstGeom>
        </p:spPr>
      </p:pic>
      <p:pic>
        <p:nvPicPr>
          <p:cNvPr id="16" name="Picture 1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80" y="1997847"/>
            <a:ext cx="652747" cy="39742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95536" y="1246284"/>
            <a:ext cx="828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lu</a:t>
            </a:r>
            <a:endParaRPr lang="de-DE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de-DE" sz="1400" b="1" dirty="0" smtClean="0"/>
          </a:p>
          <a:p>
            <a:endParaRPr lang="de-DE" sz="1400" b="1" dirty="0" smtClean="0"/>
          </a:p>
          <a:p>
            <a:r>
              <a:rPr lang="de-DE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</a:t>
            </a:r>
            <a:r>
              <a:rPr lang="de-DE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osso</a:t>
            </a:r>
            <a:endParaRPr lang="de-D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619672" y="1274559"/>
            <a:ext cx="366261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Mondo del lavoro </a:t>
            </a:r>
          </a:p>
          <a:p>
            <a:endParaRPr lang="it-IT" sz="2900" dirty="0" smtClean="0"/>
          </a:p>
          <a:p>
            <a:r>
              <a:rPr lang="it-IT" b="1" dirty="0" smtClean="0"/>
              <a:t>Istruzione </a:t>
            </a:r>
          </a:p>
          <a:p>
            <a:endParaRPr lang="it-IT" dirty="0" smtClean="0"/>
          </a:p>
          <a:p>
            <a:endParaRPr lang="it-IT" sz="1100" dirty="0" smtClean="0"/>
          </a:p>
          <a:p>
            <a:r>
              <a:rPr lang="it-IT" b="1" dirty="0" smtClean="0"/>
              <a:t>Giovani/apprendisti </a:t>
            </a:r>
          </a:p>
          <a:p>
            <a:endParaRPr lang="it-IT" dirty="0" smtClean="0"/>
          </a:p>
          <a:p>
            <a:endParaRPr lang="it-IT" sz="1400" dirty="0" smtClean="0"/>
          </a:p>
          <a:p>
            <a:r>
              <a:rPr lang="it-IT" b="1" dirty="0" smtClean="0"/>
              <a:t>Datori di lavoro </a:t>
            </a:r>
          </a:p>
          <a:p>
            <a:endParaRPr lang="it-IT" sz="2800" dirty="0" smtClean="0"/>
          </a:p>
          <a:p>
            <a:r>
              <a:rPr lang="it-IT" b="1" dirty="0" smtClean="0"/>
              <a:t>Personale di formazione aziendale </a:t>
            </a:r>
          </a:p>
          <a:p>
            <a:endParaRPr lang="it-IT" dirty="0" smtClean="0"/>
          </a:p>
          <a:p>
            <a:r>
              <a:rPr lang="it-IT" b="1" dirty="0" smtClean="0"/>
              <a:t>Corpo docente nella scuola professionale </a:t>
            </a:r>
          </a:p>
          <a:p>
            <a:endParaRPr lang="de-DE" dirty="0"/>
          </a:p>
          <a:p>
            <a:r>
              <a:rPr lang="de-DE" b="1" dirty="0" err="1" smtClean="0"/>
              <a:t>Commissione</a:t>
            </a:r>
            <a:r>
              <a:rPr lang="de-DE" b="1" dirty="0" smtClean="0"/>
              <a:t> d</a:t>
            </a:r>
            <a:r>
              <a:rPr lang="it-IT" b="1" dirty="0" smtClean="0"/>
              <a:t>’esame </a:t>
            </a:r>
            <a:endParaRPr lang="de-DE" b="1" dirty="0" smtClean="0"/>
          </a:p>
          <a:p>
            <a:endParaRPr lang="de-DE" sz="1700" b="1" dirty="0"/>
          </a:p>
          <a:p>
            <a:r>
              <a:rPr lang="de-DE" b="1" dirty="0" err="1"/>
              <a:t>Diploma</a:t>
            </a:r>
            <a:r>
              <a:rPr lang="de-DE" b="1" dirty="0"/>
              <a:t> professionale/</a:t>
            </a:r>
            <a:r>
              <a:rPr lang="de-DE" b="1" dirty="0" err="1"/>
              <a:t>diploma</a:t>
            </a:r>
            <a:r>
              <a:rPr lang="de-DE" b="1" dirty="0"/>
              <a:t> di </a:t>
            </a:r>
            <a:r>
              <a:rPr lang="de-DE" b="1" dirty="0" err="1"/>
              <a:t>operaio</a:t>
            </a:r>
            <a:r>
              <a:rPr lang="de-DE" b="1" dirty="0"/>
              <a:t> </a:t>
            </a:r>
            <a:r>
              <a:rPr lang="de-DE" b="1" dirty="0" err="1"/>
              <a:t>artigiano</a:t>
            </a:r>
            <a:r>
              <a:rPr lang="de-DE" b="1" dirty="0"/>
              <a:t> </a:t>
            </a:r>
            <a:r>
              <a:rPr lang="de-DE" b="1" dirty="0" err="1" smtClean="0"/>
              <a:t>qualificato</a:t>
            </a:r>
            <a:endParaRPr lang="de-DE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6263680" y="1245413"/>
            <a:ext cx="288032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Camere</a:t>
            </a:r>
            <a:r>
              <a:rPr lang="de-DE" b="1" dirty="0" smtClean="0"/>
              <a:t> </a:t>
            </a:r>
          </a:p>
          <a:p>
            <a:endParaRPr lang="de-DE" sz="2200" b="1" dirty="0"/>
          </a:p>
          <a:p>
            <a:r>
              <a:rPr lang="de-DE" b="1" dirty="0" err="1" smtClean="0"/>
              <a:t>Parti</a:t>
            </a:r>
            <a:r>
              <a:rPr lang="de-DE" b="1" dirty="0" smtClean="0"/>
              <a:t> </a:t>
            </a:r>
            <a:r>
              <a:rPr lang="de-DE" b="1" dirty="0" err="1" smtClean="0"/>
              <a:t>sociali</a:t>
            </a:r>
            <a:r>
              <a:rPr lang="de-DE" b="1" dirty="0" smtClean="0"/>
              <a:t>  </a:t>
            </a:r>
            <a:r>
              <a:rPr lang="de-DE" dirty="0" smtClean="0"/>
              <a:t>(</a:t>
            </a:r>
            <a:r>
              <a:rPr lang="de-DE" dirty="0" err="1" smtClean="0"/>
              <a:t>sindacati</a:t>
            </a:r>
            <a:r>
              <a:rPr lang="de-DE" dirty="0" smtClean="0"/>
              <a:t> e </a:t>
            </a:r>
            <a:r>
              <a:rPr lang="de-DE" dirty="0" err="1" smtClean="0"/>
              <a:t>associazioni</a:t>
            </a:r>
            <a:r>
              <a:rPr lang="de-DE" dirty="0" smtClean="0"/>
              <a:t> </a:t>
            </a:r>
            <a:r>
              <a:rPr lang="de-DE" dirty="0" err="1" smtClean="0"/>
              <a:t>datoriali</a:t>
            </a:r>
            <a:r>
              <a:rPr lang="de-DE" dirty="0" smtClean="0"/>
              <a:t>)</a:t>
            </a:r>
          </a:p>
          <a:p>
            <a:endParaRPr lang="de-DE" sz="1500" b="1" dirty="0" smtClean="0"/>
          </a:p>
          <a:p>
            <a:r>
              <a:rPr lang="de-DE" b="1" dirty="0" err="1" smtClean="0"/>
              <a:t>Politica</a:t>
            </a:r>
            <a:r>
              <a:rPr lang="de-DE" b="1" dirty="0" smtClean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federale</a:t>
            </a:r>
            <a:r>
              <a:rPr lang="de-DE" dirty="0" smtClean="0"/>
              <a:t> e regionale)</a:t>
            </a:r>
          </a:p>
          <a:p>
            <a:endParaRPr lang="de-DE" sz="1200" b="1" dirty="0"/>
          </a:p>
          <a:p>
            <a:endParaRPr lang="de-DE" sz="1600" b="1" dirty="0" smtClean="0"/>
          </a:p>
          <a:p>
            <a:r>
              <a:rPr lang="de-DE" b="1" dirty="0" err="1" smtClean="0"/>
              <a:t>Gli</a:t>
            </a:r>
            <a:r>
              <a:rPr lang="de-DE" b="1" dirty="0" smtClean="0"/>
              <a:t> </a:t>
            </a:r>
            <a:r>
              <a:rPr lang="de-DE" b="1" dirty="0" err="1" smtClean="0"/>
              <a:t>attori</a:t>
            </a:r>
            <a:r>
              <a:rPr lang="de-DE" b="1" dirty="0" smtClean="0"/>
              <a:t> </a:t>
            </a:r>
            <a:r>
              <a:rPr lang="de-DE" b="1" dirty="0" err="1" smtClean="0"/>
              <a:t>promuovono</a:t>
            </a:r>
            <a:endParaRPr lang="de-DE" b="1" dirty="0" smtClean="0"/>
          </a:p>
          <a:p>
            <a:endParaRPr lang="de-DE" sz="2800" b="1" dirty="0"/>
          </a:p>
          <a:p>
            <a:r>
              <a:rPr lang="de-DE" b="1" dirty="0" err="1" smtClean="0"/>
              <a:t>Gli</a:t>
            </a:r>
            <a:r>
              <a:rPr lang="de-DE" b="1" dirty="0" smtClean="0"/>
              <a:t> </a:t>
            </a:r>
            <a:r>
              <a:rPr lang="de-DE" b="1" dirty="0" err="1" smtClean="0"/>
              <a:t>attori</a:t>
            </a:r>
            <a:r>
              <a:rPr lang="de-DE" b="1" dirty="0" smtClean="0"/>
              <a:t> </a:t>
            </a:r>
            <a:r>
              <a:rPr lang="de-DE" b="1" dirty="0" err="1" smtClean="0"/>
              <a:t>controllano</a:t>
            </a:r>
            <a:r>
              <a:rPr lang="de-DE" b="1" dirty="0" smtClean="0"/>
              <a:t> </a:t>
            </a:r>
            <a:endParaRPr lang="de-DE" b="1" dirty="0"/>
          </a:p>
          <a:p>
            <a:endParaRPr lang="de-DE" b="1" dirty="0"/>
          </a:p>
          <a:p>
            <a:r>
              <a:rPr lang="de-DE" b="1" dirty="0" err="1" smtClean="0"/>
              <a:t>Ricerca</a:t>
            </a:r>
            <a:r>
              <a:rPr lang="de-DE" b="1" dirty="0" smtClean="0"/>
              <a:t> </a:t>
            </a:r>
            <a:r>
              <a:rPr lang="de-DE" b="1" dirty="0" err="1" smtClean="0"/>
              <a:t>nell</a:t>
            </a:r>
            <a:r>
              <a:rPr lang="it-IT" b="1" dirty="0" smtClean="0"/>
              <a:t>’ambito della formazione professionale</a:t>
            </a:r>
            <a:endParaRPr lang="de-DE" b="1" dirty="0" smtClean="0"/>
          </a:p>
          <a:p>
            <a:endParaRPr lang="de-DE" sz="1600" dirty="0" smtClean="0"/>
          </a:p>
          <a:p>
            <a:r>
              <a:rPr lang="de-DE" b="1" dirty="0" smtClean="0"/>
              <a:t>Standard della </a:t>
            </a:r>
            <a:r>
              <a:rPr lang="de-DE" b="1" dirty="0" err="1" smtClean="0"/>
              <a:t>formazione</a:t>
            </a:r>
            <a:r>
              <a:rPr lang="de-DE" b="1" dirty="0" smtClean="0"/>
              <a:t> professionale duale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61" y="4159051"/>
            <a:ext cx="316499" cy="321133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146" y="2699858"/>
            <a:ext cx="243777" cy="616890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28" y="2714044"/>
            <a:ext cx="269877" cy="621132"/>
          </a:xfrm>
          <a:prstGeom prst="rect">
            <a:avLst/>
          </a:prstGeom>
        </p:spPr>
      </p:pic>
      <p:pic>
        <p:nvPicPr>
          <p:cNvPr id="26" name="Picture 25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80" y="5653386"/>
            <a:ext cx="406647" cy="584411"/>
          </a:xfrm>
          <a:prstGeom prst="rect">
            <a:avLst/>
          </a:prstGeom>
        </p:spPr>
      </p:pic>
      <p:pic>
        <p:nvPicPr>
          <p:cNvPr id="27" name="Pictur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63" y="6207934"/>
            <a:ext cx="350498" cy="49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7544" y="1944065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de-DE" sz="1600" b="1" dirty="0" err="1" smtClean="0">
                <a:solidFill>
                  <a:schemeClr val="bg1">
                    <a:lumMod val="50000"/>
                  </a:schemeClr>
                </a:solidFill>
              </a:rPr>
              <a:t>one-stop</a:t>
            </a:r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bg1">
                    <a:lumMod val="50000"/>
                  </a:schemeClr>
                </a:solidFill>
              </a:rPr>
              <a:t>shop</a:t>
            </a:r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</a:rPr>
              <a:t> international </a:t>
            </a:r>
          </a:p>
          <a:p>
            <a:r>
              <a:rPr lang="de-DE" sz="1600" b="1" dirty="0" err="1" smtClean="0">
                <a:solidFill>
                  <a:schemeClr val="bg1">
                    <a:lumMod val="50000"/>
                  </a:schemeClr>
                </a:solidFill>
              </a:rPr>
              <a:t>Vocational</a:t>
            </a:r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</a:rPr>
              <a:t> Education </a:t>
            </a:r>
            <a:r>
              <a:rPr lang="de-DE" sz="1600" b="1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</a:rPr>
              <a:t> Training </a:t>
            </a:r>
            <a:r>
              <a:rPr lang="de-DE" sz="1600" b="1" dirty="0" err="1" smtClean="0">
                <a:solidFill>
                  <a:schemeClr val="bg1">
                    <a:lumMod val="50000"/>
                  </a:schemeClr>
                </a:solidFill>
              </a:rPr>
              <a:t>Cooperation</a:t>
            </a:r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DE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0" y="1988840"/>
            <a:ext cx="9144000" cy="2808312"/>
          </a:xfrm>
          <a:prstGeom prst="rect">
            <a:avLst/>
          </a:prstGeom>
          <a:gradFill flip="none" rotWithShape="1">
            <a:gsLst>
              <a:gs pos="74000">
                <a:schemeClr val="accent6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4" name="Picture 2" descr="C:\Users\Schlich\Desktop\Logo_Go-VET_RGB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86" y="603175"/>
            <a:ext cx="5557428" cy="11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 rot="21136406">
            <a:off x="395702" y="2668032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>
                    <a:lumMod val="50000"/>
                  </a:schemeClr>
                </a:solidFill>
                <a:latin typeface="Forte" panose="03060902040502070203" pitchFamily="66" charset="0"/>
              </a:rPr>
              <a:t>The one-stop shop for international </a:t>
            </a:r>
          </a:p>
          <a:p>
            <a:pPr algn="ctr"/>
            <a:r>
              <a:rPr lang="en-GB" sz="3200" b="1" dirty="0" smtClean="0">
                <a:solidFill>
                  <a:schemeClr val="bg1">
                    <a:lumMod val="50000"/>
                  </a:schemeClr>
                </a:solidFill>
                <a:latin typeface="Forte" panose="03060902040502070203" pitchFamily="66" charset="0"/>
              </a:rPr>
              <a:t>Vocational Education and Training Cooperation </a:t>
            </a:r>
            <a:endParaRPr lang="en-GB" sz="3200" b="1" dirty="0">
              <a:solidFill>
                <a:schemeClr val="bg1">
                  <a:lumMod val="50000"/>
                </a:schemeClr>
              </a:solidFill>
              <a:latin typeface="Forte" panose="03060902040502070203" pitchFamily="66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27937" y="5202797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GOVET – Zentralstelle </a:t>
            </a:r>
            <a:br>
              <a:rPr lang="de-DE" sz="1400" dirty="0" smtClean="0"/>
            </a:br>
            <a:r>
              <a:rPr lang="de-DE" sz="1400" dirty="0" smtClean="0"/>
              <a:t>für internationale Berufsausbildungskooperation</a:t>
            </a:r>
          </a:p>
          <a:p>
            <a:pPr algn="ctr"/>
            <a:r>
              <a:rPr lang="de-DE" sz="1400" dirty="0"/>
              <a:t>i</a:t>
            </a:r>
            <a:r>
              <a:rPr lang="de-DE" sz="1400" smtClean="0"/>
              <a:t>m </a:t>
            </a:r>
            <a:r>
              <a:rPr lang="de-DE" sz="1400" dirty="0" smtClean="0"/>
              <a:t>Bundesinstitut für Berufsausbildung</a:t>
            </a:r>
          </a:p>
          <a:p>
            <a:pPr algn="ctr"/>
            <a:r>
              <a:rPr lang="de-DE" sz="1400" dirty="0" smtClean="0"/>
              <a:t>Robert Schuman-Platz 3 </a:t>
            </a:r>
          </a:p>
          <a:p>
            <a:pPr algn="ctr"/>
            <a:r>
              <a:rPr lang="de-DE" sz="1400" dirty="0" smtClean="0"/>
              <a:t>53175 Bonn</a:t>
            </a:r>
          </a:p>
          <a:p>
            <a:pPr algn="ctr"/>
            <a:r>
              <a:rPr lang="de-DE" sz="1400" dirty="0" smtClean="0"/>
              <a:t>www.govet.international</a:t>
            </a:r>
          </a:p>
          <a:p>
            <a:pPr algn="ctr"/>
            <a:r>
              <a:rPr lang="de-DE" sz="1400" dirty="0" err="1" smtClean="0"/>
              <a:t>govet@govet.international</a:t>
            </a:r>
            <a:endParaRPr lang="de-DE" sz="1400" dirty="0" smtClean="0"/>
          </a:p>
          <a:p>
            <a:pPr algn="ctr"/>
            <a:endParaRPr lang="de-DE" sz="1400" dirty="0"/>
          </a:p>
        </p:txBody>
      </p:sp>
      <p:pic>
        <p:nvPicPr>
          <p:cNvPr id="10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5589588"/>
            <a:ext cx="109855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805488"/>
            <a:ext cx="13319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2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0"/>
          <p:cNvSpPr/>
          <p:nvPr/>
        </p:nvSpPr>
        <p:spPr>
          <a:xfrm>
            <a:off x="4903618" y="4911266"/>
            <a:ext cx="3628822" cy="9850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1" y="745502"/>
            <a:ext cx="8712781" cy="436910"/>
          </a:xfrm>
        </p:spPr>
        <p:txBody>
          <a:bodyPr/>
          <a:lstStyle/>
          <a:p>
            <a:pPr marL="182563" indent="-182563"/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I.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Visione generale – il percorso dei giovani nella vita lavorativa </a:t>
            </a:r>
            <a:endParaRPr lang="it-IT" dirty="0">
              <a:latin typeface="Frutiger 57Cn" panose="020B0500000000000000" pitchFamily="34" charset="0"/>
            </a:endParaRPr>
          </a:p>
        </p:txBody>
      </p:sp>
      <p:sp>
        <p:nvSpPr>
          <p:cNvPr id="60" name="Right Arrow 59"/>
          <p:cNvSpPr/>
          <p:nvPr/>
        </p:nvSpPr>
        <p:spPr>
          <a:xfrm rot="16200000">
            <a:off x="357690" y="3174621"/>
            <a:ext cx="1553756" cy="1061364"/>
          </a:xfrm>
          <a:prstGeom prst="rightArrow">
            <a:avLst>
              <a:gd name="adj1" fmla="val 100000"/>
              <a:gd name="adj2" fmla="val 3692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ight Arrow 60"/>
          <p:cNvSpPr/>
          <p:nvPr/>
        </p:nvSpPr>
        <p:spPr>
          <a:xfrm rot="16200000">
            <a:off x="5913055" y="1879756"/>
            <a:ext cx="2435277" cy="2778264"/>
          </a:xfrm>
          <a:prstGeom prst="rightArrow">
            <a:avLst>
              <a:gd name="adj1" fmla="val 100000"/>
              <a:gd name="adj2" fmla="val 3967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Box 69"/>
          <p:cNvSpPr txBox="1"/>
          <p:nvPr/>
        </p:nvSpPr>
        <p:spPr>
          <a:xfrm>
            <a:off x="6172289" y="3480142"/>
            <a:ext cx="190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bg1"/>
                </a:solidFill>
              </a:rPr>
              <a:t>Istruzione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superiore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3885" y="1374896"/>
            <a:ext cx="7915941" cy="1481519"/>
            <a:chOff x="603885" y="1374896"/>
            <a:chExt cx="7915941" cy="1481519"/>
          </a:xfrm>
        </p:grpSpPr>
        <p:sp>
          <p:nvSpPr>
            <p:cNvPr id="15" name="Rectangle 18"/>
            <p:cNvSpPr/>
            <p:nvPr/>
          </p:nvSpPr>
          <p:spPr>
            <a:xfrm>
              <a:off x="603885" y="1881976"/>
              <a:ext cx="4995386" cy="97443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3886" y="1374896"/>
              <a:ext cx="7915940" cy="61742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7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79969" y="1880113"/>
              <a:ext cx="36299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 smtClean="0">
                  <a:solidFill>
                    <a:schemeClr val="bg1"/>
                  </a:solidFill>
                </a:rPr>
                <a:t>Mercato</a:t>
              </a:r>
              <a:r>
                <a:rPr lang="de-DE" b="1" dirty="0" smtClean="0">
                  <a:solidFill>
                    <a:schemeClr val="bg1"/>
                  </a:solidFill>
                </a:rPr>
                <a:t> del </a:t>
              </a:r>
              <a:r>
                <a:rPr lang="de-DE" b="1" dirty="0" err="1" smtClean="0">
                  <a:solidFill>
                    <a:schemeClr val="bg1"/>
                  </a:solidFill>
                </a:rPr>
                <a:t>lavoro</a:t>
              </a:r>
              <a:r>
                <a:rPr lang="de-DE" b="1" dirty="0" smtClean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71" name="Rectangle 70"/>
          <p:cNvSpPr/>
          <p:nvPr/>
        </p:nvSpPr>
        <p:spPr>
          <a:xfrm>
            <a:off x="603885" y="5340351"/>
            <a:ext cx="7928555" cy="11323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TextBox 71"/>
          <p:cNvSpPr txBox="1"/>
          <p:nvPr/>
        </p:nvSpPr>
        <p:spPr>
          <a:xfrm>
            <a:off x="3501272" y="5785924"/>
            <a:ext cx="286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bg1"/>
                </a:solidFill>
              </a:rPr>
              <a:t>Istruzione</a:t>
            </a:r>
            <a:r>
              <a:rPr lang="de-DE" b="1" dirty="0" smtClean="0">
                <a:solidFill>
                  <a:schemeClr val="bg1"/>
                </a:solidFill>
              </a:rPr>
              <a:t> elementare 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80795" y="3429001"/>
            <a:ext cx="12844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bg1"/>
                </a:solidFill>
              </a:rPr>
              <a:t>Scuole professionali a tempo pieno </a:t>
            </a:r>
          </a:p>
        </p:txBody>
      </p:sp>
      <p:sp>
        <p:nvSpPr>
          <p:cNvPr id="5" name="Textfeld 4"/>
          <p:cNvSpPr txBox="1"/>
          <p:nvPr/>
        </p:nvSpPr>
        <p:spPr>
          <a:xfrm rot="16200000">
            <a:off x="7394299" y="5188848"/>
            <a:ext cx="1684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10 - 13 </a:t>
            </a:r>
            <a:r>
              <a:rPr lang="en-US" sz="1400" dirty="0" err="1" smtClean="0">
                <a:solidFill>
                  <a:schemeClr val="bg1"/>
                </a:solidFill>
              </a:rPr>
              <a:t>anni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scolastici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rot="16200000">
            <a:off x="7752286" y="372706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3.5 - 6 </a:t>
            </a:r>
            <a:r>
              <a:rPr lang="en-US" sz="1400" dirty="0" err="1" smtClean="0">
                <a:solidFill>
                  <a:schemeClr val="bg1"/>
                </a:solidFill>
              </a:rPr>
              <a:t>anni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05" y="5536446"/>
            <a:ext cx="324422" cy="820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09" y="5532834"/>
            <a:ext cx="360338" cy="829332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1788497" y="2928422"/>
            <a:ext cx="3810777" cy="1558105"/>
            <a:chOff x="1897799" y="3068960"/>
            <a:chExt cx="3454480" cy="1532506"/>
          </a:xfrm>
        </p:grpSpPr>
        <p:sp>
          <p:nvSpPr>
            <p:cNvPr id="9" name="Right Arrow 8"/>
            <p:cNvSpPr/>
            <p:nvPr/>
          </p:nvSpPr>
          <p:spPr>
            <a:xfrm rot="16200000">
              <a:off x="2859131" y="2108317"/>
              <a:ext cx="1532503" cy="3453793"/>
            </a:xfrm>
            <a:prstGeom prst="rightArrow">
              <a:avLst>
                <a:gd name="adj1" fmla="val 100000"/>
                <a:gd name="adj2" fmla="val 2451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ight Arrow 21"/>
            <p:cNvSpPr/>
            <p:nvPr/>
          </p:nvSpPr>
          <p:spPr>
            <a:xfrm rot="16200000">
              <a:off x="1999471" y="2967288"/>
              <a:ext cx="1532506" cy="1735850"/>
            </a:xfrm>
            <a:custGeom>
              <a:avLst/>
              <a:gdLst>
                <a:gd name="connsiteX0" fmla="*/ 0 w 1831868"/>
                <a:gd name="connsiteY0" fmla="*/ 0 h 3453789"/>
                <a:gd name="connsiteX1" fmla="*/ 1107969 w 1831868"/>
                <a:gd name="connsiteY1" fmla="*/ 0 h 3453789"/>
                <a:gd name="connsiteX2" fmla="*/ 1107969 w 1831868"/>
                <a:gd name="connsiteY2" fmla="*/ 0 h 3453789"/>
                <a:gd name="connsiteX3" fmla="*/ 1831868 w 1831868"/>
                <a:gd name="connsiteY3" fmla="*/ 1726895 h 3453789"/>
                <a:gd name="connsiteX4" fmla="*/ 1107969 w 1831868"/>
                <a:gd name="connsiteY4" fmla="*/ 3453789 h 3453789"/>
                <a:gd name="connsiteX5" fmla="*/ 1107969 w 1831868"/>
                <a:gd name="connsiteY5" fmla="*/ 3453789 h 3453789"/>
                <a:gd name="connsiteX6" fmla="*/ 0 w 1831868"/>
                <a:gd name="connsiteY6" fmla="*/ 3453789 h 3453789"/>
                <a:gd name="connsiteX7" fmla="*/ 0 w 1831868"/>
                <a:gd name="connsiteY7" fmla="*/ 0 h 3453789"/>
                <a:gd name="connsiteX0" fmla="*/ 0 w 1831868"/>
                <a:gd name="connsiteY0" fmla="*/ 0 h 3453789"/>
                <a:gd name="connsiteX1" fmla="*/ 1107969 w 1831868"/>
                <a:gd name="connsiteY1" fmla="*/ 0 h 3453789"/>
                <a:gd name="connsiteX2" fmla="*/ 1107969 w 1831868"/>
                <a:gd name="connsiteY2" fmla="*/ 0 h 3453789"/>
                <a:gd name="connsiteX3" fmla="*/ 1831868 w 1831868"/>
                <a:gd name="connsiteY3" fmla="*/ 1726895 h 3453789"/>
                <a:gd name="connsiteX4" fmla="*/ 1107969 w 1831868"/>
                <a:gd name="connsiteY4" fmla="*/ 3453789 h 3453789"/>
                <a:gd name="connsiteX5" fmla="*/ 1074915 w 1831868"/>
                <a:gd name="connsiteY5" fmla="*/ 1680076 h 3453789"/>
                <a:gd name="connsiteX6" fmla="*/ 0 w 1831868"/>
                <a:gd name="connsiteY6" fmla="*/ 3453789 h 3453789"/>
                <a:gd name="connsiteX7" fmla="*/ 0 w 1831868"/>
                <a:gd name="connsiteY7" fmla="*/ 0 h 3453789"/>
                <a:gd name="connsiteX0" fmla="*/ 0 w 1831868"/>
                <a:gd name="connsiteY0" fmla="*/ 0 h 3453789"/>
                <a:gd name="connsiteX1" fmla="*/ 1107969 w 1831868"/>
                <a:gd name="connsiteY1" fmla="*/ 0 h 3453789"/>
                <a:gd name="connsiteX2" fmla="*/ 1107969 w 1831868"/>
                <a:gd name="connsiteY2" fmla="*/ 0 h 3453789"/>
                <a:gd name="connsiteX3" fmla="*/ 1831868 w 1831868"/>
                <a:gd name="connsiteY3" fmla="*/ 1726895 h 3453789"/>
                <a:gd name="connsiteX4" fmla="*/ 1824065 w 1831868"/>
                <a:gd name="connsiteY4" fmla="*/ 1713127 h 3453789"/>
                <a:gd name="connsiteX5" fmla="*/ 1074915 w 1831868"/>
                <a:gd name="connsiteY5" fmla="*/ 1680076 h 3453789"/>
                <a:gd name="connsiteX6" fmla="*/ 0 w 1831868"/>
                <a:gd name="connsiteY6" fmla="*/ 3453789 h 3453789"/>
                <a:gd name="connsiteX7" fmla="*/ 0 w 1831868"/>
                <a:gd name="connsiteY7" fmla="*/ 0 h 3453789"/>
                <a:gd name="connsiteX0" fmla="*/ 0 w 1831868"/>
                <a:gd name="connsiteY0" fmla="*/ 0 h 3453789"/>
                <a:gd name="connsiteX1" fmla="*/ 1107969 w 1831868"/>
                <a:gd name="connsiteY1" fmla="*/ 0 h 3453789"/>
                <a:gd name="connsiteX2" fmla="*/ 1107969 w 1831868"/>
                <a:gd name="connsiteY2" fmla="*/ 0 h 3453789"/>
                <a:gd name="connsiteX3" fmla="*/ 1831868 w 1831868"/>
                <a:gd name="connsiteY3" fmla="*/ 1726895 h 3453789"/>
                <a:gd name="connsiteX4" fmla="*/ 1824065 w 1831868"/>
                <a:gd name="connsiteY4" fmla="*/ 1713127 h 3453789"/>
                <a:gd name="connsiteX5" fmla="*/ 1074912 w 1831868"/>
                <a:gd name="connsiteY5" fmla="*/ 1724147 h 3453789"/>
                <a:gd name="connsiteX6" fmla="*/ 0 w 1831868"/>
                <a:gd name="connsiteY6" fmla="*/ 3453789 h 3453789"/>
                <a:gd name="connsiteX7" fmla="*/ 0 w 1831868"/>
                <a:gd name="connsiteY7" fmla="*/ 0 h 3453789"/>
                <a:gd name="connsiteX0" fmla="*/ 3 w 1831871"/>
                <a:gd name="connsiteY0" fmla="*/ 0 h 1735160"/>
                <a:gd name="connsiteX1" fmla="*/ 1107972 w 1831871"/>
                <a:gd name="connsiteY1" fmla="*/ 0 h 1735160"/>
                <a:gd name="connsiteX2" fmla="*/ 1107972 w 1831871"/>
                <a:gd name="connsiteY2" fmla="*/ 0 h 1735160"/>
                <a:gd name="connsiteX3" fmla="*/ 1831871 w 1831871"/>
                <a:gd name="connsiteY3" fmla="*/ 1726895 h 1735160"/>
                <a:gd name="connsiteX4" fmla="*/ 1824068 w 1831871"/>
                <a:gd name="connsiteY4" fmla="*/ 1713127 h 1735160"/>
                <a:gd name="connsiteX5" fmla="*/ 1074915 w 1831871"/>
                <a:gd name="connsiteY5" fmla="*/ 1724147 h 1735160"/>
                <a:gd name="connsiteX6" fmla="*/ 0 w 1831871"/>
                <a:gd name="connsiteY6" fmla="*/ 1735160 h 1735160"/>
                <a:gd name="connsiteX7" fmla="*/ 3 w 1831871"/>
                <a:gd name="connsiteY7" fmla="*/ 0 h 1735160"/>
                <a:gd name="connsiteX0" fmla="*/ 3 w 1831871"/>
                <a:gd name="connsiteY0" fmla="*/ 0 h 1735160"/>
                <a:gd name="connsiteX1" fmla="*/ 1107972 w 1831871"/>
                <a:gd name="connsiteY1" fmla="*/ 0 h 1735160"/>
                <a:gd name="connsiteX2" fmla="*/ 1107972 w 1831871"/>
                <a:gd name="connsiteY2" fmla="*/ 0 h 1735160"/>
                <a:gd name="connsiteX3" fmla="*/ 1831871 w 1831871"/>
                <a:gd name="connsiteY3" fmla="*/ 1726895 h 1735160"/>
                <a:gd name="connsiteX4" fmla="*/ 1830788 w 1831871"/>
                <a:gd name="connsiteY4" fmla="*/ 1726577 h 1735160"/>
                <a:gd name="connsiteX5" fmla="*/ 1074915 w 1831871"/>
                <a:gd name="connsiteY5" fmla="*/ 1724147 h 1735160"/>
                <a:gd name="connsiteX6" fmla="*/ 0 w 1831871"/>
                <a:gd name="connsiteY6" fmla="*/ 1735160 h 1735160"/>
                <a:gd name="connsiteX7" fmla="*/ 3 w 1831871"/>
                <a:gd name="connsiteY7" fmla="*/ 0 h 1735160"/>
                <a:gd name="connsiteX0" fmla="*/ 3 w 1831871"/>
                <a:gd name="connsiteY0" fmla="*/ 0 h 1735160"/>
                <a:gd name="connsiteX1" fmla="*/ 1107972 w 1831871"/>
                <a:gd name="connsiteY1" fmla="*/ 0 h 1735160"/>
                <a:gd name="connsiteX2" fmla="*/ 1107972 w 1831871"/>
                <a:gd name="connsiteY2" fmla="*/ 0 h 1735160"/>
                <a:gd name="connsiteX3" fmla="*/ 1831871 w 1831871"/>
                <a:gd name="connsiteY3" fmla="*/ 1726895 h 1735160"/>
                <a:gd name="connsiteX4" fmla="*/ 1830788 w 1831871"/>
                <a:gd name="connsiteY4" fmla="*/ 1726577 h 1735160"/>
                <a:gd name="connsiteX5" fmla="*/ 1074912 w 1831871"/>
                <a:gd name="connsiteY5" fmla="*/ 1724150 h 1735160"/>
                <a:gd name="connsiteX6" fmla="*/ 0 w 1831871"/>
                <a:gd name="connsiteY6" fmla="*/ 1735160 h 1735160"/>
                <a:gd name="connsiteX7" fmla="*/ 3 w 1831871"/>
                <a:gd name="connsiteY7" fmla="*/ 0 h 1735160"/>
                <a:gd name="connsiteX0" fmla="*/ 3 w 1831871"/>
                <a:gd name="connsiteY0" fmla="*/ 0 h 1735160"/>
                <a:gd name="connsiteX1" fmla="*/ 1107972 w 1831871"/>
                <a:gd name="connsiteY1" fmla="*/ 0 h 1735160"/>
                <a:gd name="connsiteX2" fmla="*/ 1382826 w 1831871"/>
                <a:gd name="connsiteY2" fmla="*/ 5348 h 1735160"/>
                <a:gd name="connsiteX3" fmla="*/ 1831871 w 1831871"/>
                <a:gd name="connsiteY3" fmla="*/ 1726895 h 1735160"/>
                <a:gd name="connsiteX4" fmla="*/ 1830788 w 1831871"/>
                <a:gd name="connsiteY4" fmla="*/ 1726577 h 1735160"/>
                <a:gd name="connsiteX5" fmla="*/ 1074912 w 1831871"/>
                <a:gd name="connsiteY5" fmla="*/ 1724150 h 1735160"/>
                <a:gd name="connsiteX6" fmla="*/ 0 w 1831871"/>
                <a:gd name="connsiteY6" fmla="*/ 1735160 h 1735160"/>
                <a:gd name="connsiteX7" fmla="*/ 3 w 1831871"/>
                <a:gd name="connsiteY7" fmla="*/ 0 h 1735160"/>
                <a:gd name="connsiteX0" fmla="*/ 3 w 1831871"/>
                <a:gd name="connsiteY0" fmla="*/ 688 h 1735848"/>
                <a:gd name="connsiteX1" fmla="*/ 1107972 w 1831871"/>
                <a:gd name="connsiteY1" fmla="*/ 688 h 1735848"/>
                <a:gd name="connsiteX2" fmla="*/ 1382826 w 1831871"/>
                <a:gd name="connsiteY2" fmla="*/ 0 h 1735848"/>
                <a:gd name="connsiteX3" fmla="*/ 1831871 w 1831871"/>
                <a:gd name="connsiteY3" fmla="*/ 1727583 h 1735848"/>
                <a:gd name="connsiteX4" fmla="*/ 1830788 w 1831871"/>
                <a:gd name="connsiteY4" fmla="*/ 1727265 h 1735848"/>
                <a:gd name="connsiteX5" fmla="*/ 1074912 w 1831871"/>
                <a:gd name="connsiteY5" fmla="*/ 1724838 h 1735848"/>
                <a:gd name="connsiteX6" fmla="*/ 0 w 1831871"/>
                <a:gd name="connsiteY6" fmla="*/ 1735848 h 1735848"/>
                <a:gd name="connsiteX7" fmla="*/ 3 w 1831871"/>
                <a:gd name="connsiteY7" fmla="*/ 688 h 173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1871" h="1735848">
                  <a:moveTo>
                    <a:pt x="3" y="688"/>
                  </a:moveTo>
                  <a:lnTo>
                    <a:pt x="1107972" y="688"/>
                  </a:lnTo>
                  <a:lnTo>
                    <a:pt x="1382826" y="0"/>
                  </a:lnTo>
                  <a:lnTo>
                    <a:pt x="1831871" y="1727583"/>
                  </a:lnTo>
                  <a:lnTo>
                    <a:pt x="1830788" y="1727265"/>
                  </a:lnTo>
                  <a:lnTo>
                    <a:pt x="1074912" y="1724838"/>
                  </a:lnTo>
                  <a:lnTo>
                    <a:pt x="0" y="1735848"/>
                  </a:lnTo>
                  <a:cubicBezTo>
                    <a:pt x="1" y="1157461"/>
                    <a:pt x="2" y="579075"/>
                    <a:pt x="3" y="68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669415" y="3429001"/>
            <a:ext cx="2046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chemeClr val="bg1"/>
                </a:solidFill>
              </a:rPr>
              <a:t>Formazione professionale duale </a:t>
            </a:r>
          </a:p>
        </p:txBody>
      </p:sp>
      <p:sp>
        <p:nvSpPr>
          <p:cNvPr id="21" name="Textfeld 20"/>
          <p:cNvSpPr txBox="1"/>
          <p:nvPr/>
        </p:nvSpPr>
        <p:spPr>
          <a:xfrm rot="16200000">
            <a:off x="4843391" y="372706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2 - 3.5 </a:t>
            </a:r>
            <a:r>
              <a:rPr lang="en-US" sz="1400" dirty="0" err="1" smtClean="0">
                <a:solidFill>
                  <a:schemeClr val="bg1"/>
                </a:solidFill>
              </a:rPr>
              <a:t>anni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 rot="16200000">
            <a:off x="723716" y="3532059"/>
            <a:ext cx="1556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 </a:t>
            </a:r>
            <a:r>
              <a:rPr lang="en-US" sz="1400" dirty="0">
                <a:solidFill>
                  <a:schemeClr val="bg1"/>
                </a:solidFill>
              </a:rPr>
              <a:t>-</a:t>
            </a:r>
            <a:r>
              <a:rPr lang="en-US" sz="1400" dirty="0" smtClean="0">
                <a:solidFill>
                  <a:schemeClr val="bg1"/>
                </a:solidFill>
              </a:rPr>
              <a:t> 3.5 </a:t>
            </a:r>
            <a:r>
              <a:rPr lang="en-US" sz="1400" dirty="0" err="1" smtClean="0">
                <a:solidFill>
                  <a:schemeClr val="bg1"/>
                </a:solidFill>
              </a:rPr>
              <a:t>anni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de-DE" sz="1400" dirty="0">
              <a:solidFill>
                <a:schemeClr val="bg1"/>
              </a:solidFill>
            </a:endParaRPr>
          </a:p>
        </p:txBody>
      </p:sp>
      <p:cxnSp>
        <p:nvCxnSpPr>
          <p:cNvPr id="11" name="Gerade Verbindung 10"/>
          <p:cNvCxnSpPr>
            <a:endCxn id="61" idx="1"/>
          </p:cNvCxnSpPr>
          <p:nvPr/>
        </p:nvCxnSpPr>
        <p:spPr>
          <a:xfrm flipV="1">
            <a:off x="7130693" y="4486527"/>
            <a:ext cx="1" cy="603236"/>
          </a:xfrm>
          <a:prstGeom prst="line">
            <a:avLst/>
          </a:prstGeom>
          <a:ln w="8890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V="1">
            <a:off x="3700230" y="4509120"/>
            <a:ext cx="0" cy="975250"/>
          </a:xfrm>
          <a:prstGeom prst="line">
            <a:avLst/>
          </a:prstGeom>
          <a:ln w="10160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V="1">
            <a:off x="1210494" y="4482181"/>
            <a:ext cx="1" cy="858170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winkelte Verbindung 26"/>
          <p:cNvCxnSpPr/>
          <p:nvPr/>
        </p:nvCxnSpPr>
        <p:spPr>
          <a:xfrm rot="16200000" flipV="1">
            <a:off x="4874522" y="4557615"/>
            <a:ext cx="484781" cy="33391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ieren 11"/>
          <p:cNvGrpSpPr/>
          <p:nvPr/>
        </p:nvGrpSpPr>
        <p:grpSpPr>
          <a:xfrm>
            <a:off x="1578635" y="4486528"/>
            <a:ext cx="3464198" cy="472143"/>
            <a:chOff x="1442293" y="4486528"/>
            <a:chExt cx="3464198" cy="472143"/>
          </a:xfrm>
        </p:grpSpPr>
        <p:grpSp>
          <p:nvGrpSpPr>
            <p:cNvPr id="8" name="Gruppieren 7"/>
            <p:cNvGrpSpPr/>
            <p:nvPr/>
          </p:nvGrpSpPr>
          <p:grpSpPr>
            <a:xfrm>
              <a:off x="1442293" y="4486528"/>
              <a:ext cx="3464198" cy="386111"/>
              <a:chOff x="1442293" y="4486528"/>
              <a:chExt cx="3464198" cy="386111"/>
            </a:xfrm>
          </p:grpSpPr>
          <p:cxnSp>
            <p:nvCxnSpPr>
              <p:cNvPr id="46" name="Gerade Verbindung mit Pfeil 45"/>
              <p:cNvCxnSpPr/>
              <p:nvPr/>
            </p:nvCxnSpPr>
            <p:spPr>
              <a:xfrm flipV="1">
                <a:off x="1452377" y="4486528"/>
                <a:ext cx="0" cy="386111"/>
              </a:xfrm>
              <a:prstGeom prst="straightConnector1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/>
              <p:cNvCxnSpPr/>
              <p:nvPr/>
            </p:nvCxnSpPr>
            <p:spPr>
              <a:xfrm flipV="1">
                <a:off x="1442293" y="4871994"/>
                <a:ext cx="3464198" cy="644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Gerade Verbindung 58"/>
            <p:cNvCxnSpPr/>
            <p:nvPr/>
          </p:nvCxnSpPr>
          <p:spPr>
            <a:xfrm flipV="1">
              <a:off x="4898677" y="4872639"/>
              <a:ext cx="0" cy="86032"/>
            </a:xfrm>
            <a:prstGeom prst="line">
              <a:avLst/>
            </a:prstGeom>
            <a:ln w="190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040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0" grpId="0" animBg="1"/>
      <p:bldP spid="61" grpId="0" animBg="1"/>
      <p:bldP spid="70" grpId="0"/>
      <p:bldP spid="71" grpId="0" animBg="1"/>
      <p:bldP spid="72" grpId="0"/>
      <p:bldP spid="73" grpId="0"/>
      <p:bldP spid="5" grpId="0"/>
      <p:bldP spid="20" grpId="0"/>
      <p:bldP spid="10" grpId="0"/>
      <p:bldP spid="21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2346953861"/>
              </p:ext>
            </p:extLst>
          </p:nvPr>
        </p:nvGraphicFramePr>
        <p:xfrm>
          <a:off x="215003" y="5994229"/>
          <a:ext cx="1759967" cy="33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45502"/>
            <a:ext cx="6192500" cy="436910"/>
          </a:xfrm>
        </p:spPr>
        <p:txBody>
          <a:bodyPr/>
          <a:lstStyle/>
          <a:p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I.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Visione generale</a:t>
            </a:r>
            <a:r>
              <a:rPr lang="it-IT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prestazioni della formazione professionale duale </a:t>
            </a:r>
            <a:endParaRPr lang="it-IT" noProof="0" dirty="0">
              <a:latin typeface="Frutiger 57Cn" panose="020B0500000000000000" pitchFamily="34" charset="0"/>
            </a:endParaRPr>
          </a:p>
        </p:txBody>
      </p:sp>
      <p:sp>
        <p:nvSpPr>
          <p:cNvPr id="22" name="Inhaltsplatzhalter 5"/>
          <p:cNvSpPr txBox="1">
            <a:spLocks/>
          </p:cNvSpPr>
          <p:nvPr/>
        </p:nvSpPr>
        <p:spPr>
          <a:xfrm>
            <a:off x="3015836" y="2420888"/>
            <a:ext cx="3212348" cy="36036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/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426.375 di 1,7 Mio. di aziende formano  (20,0%),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maggior parte di esse sono aziende medio-grandi</a:t>
            </a:r>
          </a:p>
          <a:p>
            <a:pPr marL="173038" indent="-173038"/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Formano più di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500.000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nuovi apprendisti ogni anno</a:t>
            </a:r>
          </a:p>
          <a:p>
            <a:pPr marL="173038" indent="-173038"/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Assumono il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68%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degli apprendisti dopo la loro formazione</a:t>
            </a:r>
          </a:p>
          <a:p>
            <a:pPr marL="173038" indent="-173038"/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Investono in media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18.000 € ad apprendista all’anno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(di questi il 61% è destinato al compenso per la formazione)</a:t>
            </a:r>
          </a:p>
          <a:p>
            <a:pPr marL="173038" indent="-173038"/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 70% degli investimenti si ammortizza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attraverso i contributi produttivi degli apprendisti</a:t>
            </a:r>
          </a:p>
        </p:txBody>
      </p:sp>
      <p:sp>
        <p:nvSpPr>
          <p:cNvPr id="23" name="Inhaltsplatzhalter 4"/>
          <p:cNvSpPr txBox="1">
            <a:spLocks/>
          </p:cNvSpPr>
          <p:nvPr/>
        </p:nvSpPr>
        <p:spPr>
          <a:xfrm>
            <a:off x="6169201" y="2420888"/>
            <a:ext cx="2844779" cy="34402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/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Condivide le spese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per il Sistema di formazione professionale duale con l’economia</a:t>
            </a:r>
          </a:p>
          <a:p>
            <a:pPr marL="173038" indent="-173038"/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Spese pubbliche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 la </a:t>
            </a:r>
            <a:r>
              <a:rPr lang="it-I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formazione professionale duale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7,29 </a:t>
            </a:r>
            <a:r>
              <a:rPr lang="it-IT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Mrd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€</a:t>
            </a:r>
            <a:endParaRPr lang="it-IT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3088" lvl="1" indent="-173038"/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3,031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it-I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Mrd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€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per 1.550 scuole professionali</a:t>
            </a:r>
          </a:p>
          <a:p>
            <a:pPr marL="573088" lvl="1" indent="-173038"/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3,33 </a:t>
            </a:r>
            <a:r>
              <a:rPr lang="it-I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Mrd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€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 misure di controllo, monitoraggio e promozione</a:t>
            </a:r>
          </a:p>
          <a:p>
            <a:pPr marL="173038" indent="-173038"/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7,7 </a:t>
            </a:r>
            <a:r>
              <a:rPr lang="it-IT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Mrd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€ vengono messi a disposizione dall’economia per la formazione professionale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(costi al netto complessivi 2018713; costi al lordo = 25,6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it-I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Mrd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€) </a:t>
            </a:r>
          </a:p>
          <a:p>
            <a:pPr marL="173038" indent="-173038"/>
            <a:endParaRPr lang="en-GB" sz="1400" dirty="0" smtClean="0"/>
          </a:p>
          <a:p>
            <a:pPr marL="173038" indent="-173038"/>
            <a:endParaRPr lang="en-GB" sz="1400" dirty="0" smtClean="0"/>
          </a:p>
          <a:p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940980" y="5877272"/>
            <a:ext cx="516798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Economia nazionale/società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Forte competitività internazionale delle PMI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Tasso di disoccupazione giovanile relativamente </a:t>
            </a:r>
            <a:b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basso in Germania (7,2%)</a:t>
            </a:r>
            <a:endParaRPr lang="it-IT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88581" y="1746678"/>
            <a:ext cx="1293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Apprendisti</a:t>
            </a: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205279" y="1746678"/>
            <a:ext cx="1316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Datore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di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lavoro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343035" y="1746678"/>
            <a:ext cx="684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Stato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5927" y="2420888"/>
            <a:ext cx="30963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Il 51,7% di una fascia di età inizia </a:t>
            </a:r>
            <a:b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una formazione professionale duale</a:t>
            </a:r>
            <a:endParaRPr lang="it-IT" sz="1400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Il 90%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di cui la conclude </a:t>
            </a:r>
            <a:endParaRPr lang="it-IT" sz="1400" i="1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1,32 Mio. di apprendisti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svolgono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326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professioni riconosciute per cui è necessaria una formazione professionale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5,2% di tutti i lavoratori sono apprendisti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Alta sicurezza dell’occupazione </a:t>
            </a:r>
            <a:b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96% delle persone con un diploma di formazione professionale hanno un lavoro, sono solo  l’81% quelli senza diploma)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Compenso per la formazione di </a:t>
            </a:r>
            <a:b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circa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876 € al mese </a:t>
            </a:r>
            <a:endParaRPr lang="it-IT" sz="1400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39471" y="6109156"/>
            <a:ext cx="22670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fonte:</a:t>
            </a:r>
          </a:p>
          <a:p>
            <a:pPr algn="r"/>
            <a:r>
              <a:rPr lang="it-IT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BIBB rapporto dei  dati (2018), Ufficio Federale di Statistica </a:t>
            </a:r>
            <a:endParaRPr lang="it-IT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34902"/>
            <a:ext cx="903562" cy="10017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02" y="1361424"/>
            <a:ext cx="437046" cy="1128211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5633" y="1412776"/>
            <a:ext cx="360000" cy="943132"/>
          </a:xfrm>
          <a:prstGeom prst="rect">
            <a:avLst/>
          </a:prstGeom>
        </p:spPr>
      </p:pic>
      <p:pic>
        <p:nvPicPr>
          <p:cNvPr id="19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79" y="1475756"/>
            <a:ext cx="360000" cy="873124"/>
          </a:xfrm>
          <a:prstGeom prst="rect">
            <a:avLst/>
          </a:prstGeom>
        </p:spPr>
      </p:pic>
      <p:grpSp>
        <p:nvGrpSpPr>
          <p:cNvPr id="20" name="Gruppo 19"/>
          <p:cNvGrpSpPr/>
          <p:nvPr/>
        </p:nvGrpSpPr>
        <p:grpSpPr>
          <a:xfrm rot="20706647">
            <a:off x="999609" y="6241501"/>
            <a:ext cx="1758248" cy="338272"/>
            <a:chOff x="1718" y="0"/>
            <a:chExt cx="1758248" cy="338272"/>
          </a:xfrm>
          <a:scene3d>
            <a:camera prst="orthographicFront"/>
            <a:lightRig rig="threePt" dir="t"/>
          </a:scene3d>
        </p:grpSpPr>
        <p:sp>
          <p:nvSpPr>
            <p:cNvPr id="21" name="Gallone 20"/>
            <p:cNvSpPr/>
            <p:nvPr/>
          </p:nvSpPr>
          <p:spPr>
            <a:xfrm>
              <a:off x="1718" y="0"/>
              <a:ext cx="1758248" cy="338272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sp3d>
              <a:bevelT prst="convex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Gallone 4"/>
            <p:cNvSpPr/>
            <p:nvPr/>
          </p:nvSpPr>
          <p:spPr>
            <a:xfrm>
              <a:off x="170854" y="0"/>
              <a:ext cx="1419976" cy="3382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kern="1200" dirty="0" err="1" smtClean="0"/>
                <a:t>Contributo</a:t>
              </a:r>
              <a:r>
                <a:rPr lang="de-DE" sz="1600" b="1" kern="1200" dirty="0" smtClean="0"/>
                <a:t> </a:t>
              </a:r>
              <a:endParaRPr lang="de-DE" sz="16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888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22" grpId="0"/>
      <p:bldP spid="23" grpId="0"/>
      <p:bldP spid="24" grpId="0"/>
      <p:bldP spid="3" grpId="0"/>
      <p:bldP spid="4" grpId="0"/>
      <p:bldP spid="6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II.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Funzionamento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della </a:t>
            </a:r>
            <a:r>
              <a:rPr lang="de-DE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formazione</a:t>
            </a:r>
            <a:r>
              <a:rPr lang="de-DE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professionale duale </a:t>
            </a:r>
            <a:endParaRPr lang="en-GB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394401"/>
            <a:ext cx="77768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Inizio della formazione professionale duale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Stipulazione di un contratto di formazione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Apprendimento nel processo lavorativo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Esami finali indipendenti 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formazione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come 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chiave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per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una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carrier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professionale </a:t>
            </a:r>
            <a:endParaRPr lang="en-GB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2000" b="1" dirty="0" smtClean="0">
                <a:solidFill>
                  <a:schemeClr val="bg1">
                    <a:lumMod val="65000"/>
                  </a:schemeClr>
                </a:solidFill>
              </a:rPr>
              <a:t>Gli attori promuovono la formazione professionale duale e assicurano la sua qualità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2000" b="1" dirty="0" smtClean="0">
                <a:solidFill>
                  <a:schemeClr val="bg1">
                    <a:lumMod val="65000"/>
                  </a:schemeClr>
                </a:solidFill>
              </a:rPr>
              <a:t>Gli standard seguono le richieste del mondo del lavoro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2000" b="1" dirty="0" smtClean="0">
                <a:solidFill>
                  <a:schemeClr val="bg1">
                    <a:lumMod val="65000"/>
                  </a:schemeClr>
                </a:solidFill>
              </a:rPr>
              <a:t>Condizioni quadro legali </a:t>
            </a:r>
            <a:endParaRPr lang="it-IT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41" y="5959246"/>
            <a:ext cx="741801" cy="55635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394401"/>
            <a:ext cx="738914" cy="5541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046227"/>
            <a:ext cx="738914" cy="5541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751" y="2698053"/>
            <a:ext cx="740180" cy="55513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3350829"/>
            <a:ext cx="738916" cy="5541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015" y="4002657"/>
            <a:ext cx="739653" cy="55473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4655037"/>
            <a:ext cx="738916" cy="5541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015" y="5306866"/>
            <a:ext cx="739653" cy="5547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151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Arrow 84"/>
          <p:cNvSpPr/>
          <p:nvPr/>
        </p:nvSpPr>
        <p:spPr>
          <a:xfrm>
            <a:off x="3398093" y="5183566"/>
            <a:ext cx="2411317" cy="1359185"/>
          </a:xfrm>
          <a:prstGeom prst="rightArrow">
            <a:avLst>
              <a:gd name="adj1" fmla="val 62664"/>
              <a:gd name="adj2" fmla="val 3417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07388"/>
            <a:ext cx="6093426" cy="436910"/>
          </a:xfrm>
        </p:spPr>
        <p:txBody>
          <a:bodyPr/>
          <a:lstStyle/>
          <a:p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1.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Inizio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della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formazione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professionale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duale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n-GB" i="1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59301" y="4021550"/>
            <a:ext cx="31211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Ricercare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possibili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aziende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per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formazione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Ricercare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le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offerte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posti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formazione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Candidarsi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per un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posto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formazione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aziende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formazione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76213" indent="-1762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Scegliere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l’azienda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per la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formazione</a:t>
            </a:r>
            <a:endParaRPr lang="en-GB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" name="Ink 65"/>
              <p14:cNvContentPartPr/>
              <p14:nvPr/>
            </p14:nvContentPartPr>
            <p14:xfrm>
              <a:off x="5859301" y="4628186"/>
              <a:ext cx="360" cy="3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6061" y="4624946"/>
                <a:ext cx="6840" cy="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3" name="Ink 92"/>
              <p14:cNvContentPartPr/>
              <p14:nvPr/>
            </p14:nvContentPartPr>
            <p14:xfrm>
              <a:off x="6678301" y="4828706"/>
              <a:ext cx="19440" cy="2124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75061" y="4825466"/>
                <a:ext cx="25920" cy="277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Oval 6"/>
          <p:cNvSpPr/>
          <p:nvPr/>
        </p:nvSpPr>
        <p:spPr>
          <a:xfrm>
            <a:off x="3195445" y="3027856"/>
            <a:ext cx="106671" cy="5908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54"/>
          <p:cNvSpPr/>
          <p:nvPr/>
        </p:nvSpPr>
        <p:spPr>
          <a:xfrm>
            <a:off x="2899915" y="2717980"/>
            <a:ext cx="242303" cy="9358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590017" y="2239597"/>
            <a:ext cx="23098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Vorrei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guadagnare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Cloud 55"/>
          <p:cNvSpPr/>
          <p:nvPr/>
        </p:nvSpPr>
        <p:spPr>
          <a:xfrm>
            <a:off x="371001" y="1996229"/>
            <a:ext cx="2566764" cy="948268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899592" y="3492297"/>
            <a:ext cx="2022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Vorrei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ottenere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un’ulteriore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qualifica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Cloud 59"/>
          <p:cNvSpPr/>
          <p:nvPr/>
        </p:nvSpPr>
        <p:spPr>
          <a:xfrm>
            <a:off x="2945797" y="1353589"/>
            <a:ext cx="3172211" cy="1203783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Cloud 63"/>
          <p:cNvSpPr/>
          <p:nvPr/>
        </p:nvSpPr>
        <p:spPr>
          <a:xfrm>
            <a:off x="654033" y="3206155"/>
            <a:ext cx="2548218" cy="1087348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3275856" y="1484784"/>
            <a:ext cx="2654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Vorrei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apprendere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mestiere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essere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bravo in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quello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faccio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 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5906" y="3429000"/>
            <a:ext cx="3228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Cercare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e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trovare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un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posto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di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formazione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0" name="Cloud 79"/>
          <p:cNvSpPr/>
          <p:nvPr/>
        </p:nvSpPr>
        <p:spPr>
          <a:xfrm>
            <a:off x="5859301" y="2074988"/>
            <a:ext cx="2625509" cy="1193490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tangle 80"/>
          <p:cNvSpPr/>
          <p:nvPr/>
        </p:nvSpPr>
        <p:spPr>
          <a:xfrm>
            <a:off x="971600" y="4644425"/>
            <a:ext cx="2116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Adempio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al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mio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obbligo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scolastico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Cloud 20"/>
          <p:cNvSpPr/>
          <p:nvPr/>
        </p:nvSpPr>
        <p:spPr>
          <a:xfrm>
            <a:off x="786279" y="4506694"/>
            <a:ext cx="2409165" cy="938530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tangle 21"/>
          <p:cNvSpPr/>
          <p:nvPr/>
        </p:nvSpPr>
        <p:spPr>
          <a:xfrm>
            <a:off x="6201118" y="2324850"/>
            <a:ext cx="22005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Vorrei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imparare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qualcosa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pratico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3419872" y="5558674"/>
            <a:ext cx="2367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schemeClr val="bg1"/>
                </a:solidFill>
              </a:rPr>
              <a:t>“ </a:t>
            </a:r>
            <a:r>
              <a:rPr lang="en-GB" sz="1600" b="1" dirty="0" err="1" smtClean="0">
                <a:solidFill>
                  <a:schemeClr val="bg1"/>
                </a:solidFill>
              </a:rPr>
              <a:t>Vorrei</a:t>
            </a:r>
            <a:r>
              <a:rPr lang="en-GB" sz="1600" b="1" dirty="0" smtClean="0">
                <a:solidFill>
                  <a:schemeClr val="bg1"/>
                </a:solidFill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</a:rPr>
              <a:t>diventare</a:t>
            </a:r>
            <a:r>
              <a:rPr lang="en-GB" sz="1600" b="1" dirty="0" smtClean="0">
                <a:solidFill>
                  <a:schemeClr val="bg1"/>
                </a:solidFill>
              </a:rPr>
              <a:t>…</a:t>
            </a:r>
            <a:r>
              <a:rPr lang="en-GB" sz="1600" dirty="0">
                <a:solidFill>
                  <a:schemeClr val="bg1"/>
                </a:solidFill>
              </a:rPr>
              <a:t> ”</a:t>
            </a:r>
            <a:endParaRPr lang="en-GB" sz="1600" b="1" dirty="0" smtClean="0">
              <a:solidFill>
                <a:schemeClr val="bg1"/>
              </a:solidFill>
            </a:endParaRPr>
          </a:p>
          <a:p>
            <a:pPr lvl="0"/>
            <a:r>
              <a:rPr lang="en-GB" sz="1600" dirty="0" smtClean="0">
                <a:solidFill>
                  <a:schemeClr val="bg1"/>
                </a:solidFill>
              </a:rPr>
              <a:t>(ad </a:t>
            </a:r>
            <a:r>
              <a:rPr lang="en-GB" sz="1600" dirty="0" err="1" smtClean="0">
                <a:solidFill>
                  <a:schemeClr val="bg1"/>
                </a:solidFill>
              </a:rPr>
              <a:t>es</a:t>
            </a:r>
            <a:r>
              <a:rPr lang="en-GB" sz="1600" dirty="0" smtClean="0">
                <a:solidFill>
                  <a:schemeClr val="bg1"/>
                </a:solidFill>
              </a:rPr>
              <a:t>. </a:t>
            </a:r>
            <a:r>
              <a:rPr lang="it-IT" sz="1600" dirty="0" smtClean="0">
                <a:solidFill>
                  <a:schemeClr val="bg1"/>
                </a:solidFill>
              </a:rPr>
              <a:t>meccatronico</a:t>
            </a:r>
            <a:r>
              <a:rPr lang="en-GB" sz="1600" dirty="0" smtClean="0">
                <a:solidFill>
                  <a:schemeClr val="bg1"/>
                </a:solidFill>
              </a:rPr>
              <a:t>)</a:t>
            </a: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303" y="3071843"/>
            <a:ext cx="827744" cy="2094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995" y="3100394"/>
            <a:ext cx="877050" cy="201856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71001" y="1144298"/>
            <a:ext cx="15570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Giovani</a:t>
            </a:r>
            <a:r>
              <a:rPr lang="de-DE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de-DE" sz="2000" dirty="0"/>
          </a:p>
        </p:txBody>
      </p:sp>
      <p:sp>
        <p:nvSpPr>
          <p:cNvPr id="25" name="Oval 6"/>
          <p:cNvSpPr/>
          <p:nvPr/>
        </p:nvSpPr>
        <p:spPr>
          <a:xfrm>
            <a:off x="4974897" y="2895278"/>
            <a:ext cx="106671" cy="5908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Oval 54"/>
          <p:cNvSpPr/>
          <p:nvPr/>
        </p:nvSpPr>
        <p:spPr>
          <a:xfrm>
            <a:off x="5084239" y="2578151"/>
            <a:ext cx="242303" cy="9358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00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45502"/>
            <a:ext cx="6120492" cy="436910"/>
          </a:xfrm>
        </p:spPr>
        <p:txBody>
          <a:bodyPr/>
          <a:lstStyle/>
          <a:p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1.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Inizio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della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formazione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professionale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duale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n-GB" i="1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891426" y="2492896"/>
            <a:ext cx="2713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Vorrei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risparmiare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avviamento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riqualificazione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professionale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04148" y="4725144"/>
            <a:ext cx="283708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Essere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certificati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come impresa di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formazione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Offrire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posti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formazione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Valutare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le candidature </a:t>
            </a:r>
            <a:endParaRPr lang="en-GB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Scegliere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apprendisti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sz="1600" b="1" dirty="0" smtClean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" name="Ink 65"/>
              <p14:cNvContentPartPr/>
              <p14:nvPr/>
            </p14:nvContentPartPr>
            <p14:xfrm>
              <a:off x="6041764" y="4435949"/>
              <a:ext cx="360" cy="3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38524" y="4432709"/>
                <a:ext cx="6840" cy="68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Cloud 4"/>
          <p:cNvSpPr/>
          <p:nvPr/>
        </p:nvSpPr>
        <p:spPr>
          <a:xfrm>
            <a:off x="122963" y="2889435"/>
            <a:ext cx="3491589" cy="1312952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3853261" y="3068960"/>
            <a:ext cx="106671" cy="5908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54"/>
          <p:cNvSpPr/>
          <p:nvPr/>
        </p:nvSpPr>
        <p:spPr>
          <a:xfrm>
            <a:off x="3282152" y="2842644"/>
            <a:ext cx="242303" cy="9358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Cloud 55"/>
          <p:cNvSpPr/>
          <p:nvPr/>
        </p:nvSpPr>
        <p:spPr>
          <a:xfrm>
            <a:off x="1716962" y="1293769"/>
            <a:ext cx="4007165" cy="1400698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971600" y="4653136"/>
            <a:ext cx="2038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“H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la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responsabilità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sociale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formare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Cloud 59"/>
          <p:cNvSpPr/>
          <p:nvPr/>
        </p:nvSpPr>
        <p:spPr>
          <a:xfrm>
            <a:off x="340197" y="4435949"/>
            <a:ext cx="3274355" cy="1069870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ight Arrow 84"/>
          <p:cNvSpPr/>
          <p:nvPr/>
        </p:nvSpPr>
        <p:spPr>
          <a:xfrm>
            <a:off x="3687675" y="5263227"/>
            <a:ext cx="1758813" cy="1083618"/>
          </a:xfrm>
          <a:prstGeom prst="rightArrow">
            <a:avLst>
              <a:gd name="adj1" fmla="val 62664"/>
              <a:gd name="adj2" fmla="val 3337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 13"/>
          <p:cNvSpPr/>
          <p:nvPr/>
        </p:nvSpPr>
        <p:spPr>
          <a:xfrm>
            <a:off x="3687674" y="5505819"/>
            <a:ext cx="17764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“</a:t>
            </a:r>
            <a:r>
              <a:rPr lang="de-DE" sz="1600" b="1" dirty="0" err="1" smtClean="0">
                <a:solidFill>
                  <a:schemeClr val="bg1"/>
                </a:solidFill>
              </a:rPr>
              <a:t>Vorrei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formare</a:t>
            </a:r>
            <a:r>
              <a:rPr lang="en-GB" sz="1600" dirty="0" smtClean="0">
                <a:solidFill>
                  <a:schemeClr val="bg1"/>
                </a:solidFill>
              </a:rPr>
              <a:t>”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904148" y="4005064"/>
            <a:ext cx="2916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Cercare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e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trovare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apprendisti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06631" y="1424651"/>
            <a:ext cx="29237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Vorrei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dei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collaboratori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svolgono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loro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compiti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obblighi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maniera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competente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nell’azienda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ora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nel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futuro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8617" y="3089864"/>
            <a:ext cx="27012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Vorrei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contributo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produttivo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innovativo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degli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apprendisti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Cloud 58"/>
          <p:cNvSpPr/>
          <p:nvPr/>
        </p:nvSpPr>
        <p:spPr>
          <a:xfrm>
            <a:off x="5536156" y="2375985"/>
            <a:ext cx="3356324" cy="1197031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07" y="3068960"/>
            <a:ext cx="855933" cy="2209547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395652" y="1159043"/>
            <a:ext cx="1321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Datore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di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lavoro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n-GB" sz="2000" dirty="0"/>
          </a:p>
        </p:txBody>
      </p:sp>
      <p:sp>
        <p:nvSpPr>
          <p:cNvPr id="20" name="Cloud 59"/>
          <p:cNvSpPr/>
          <p:nvPr/>
        </p:nvSpPr>
        <p:spPr>
          <a:xfrm>
            <a:off x="5729199" y="1017468"/>
            <a:ext cx="2443201" cy="923983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6012160" y="1159043"/>
            <a:ext cx="2588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bisogno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  <a:b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collaboratori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leali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de-D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6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5" grpId="0" animBg="1"/>
      <p:bldP spid="14" grpId="0"/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45502"/>
            <a:ext cx="6048484" cy="436910"/>
          </a:xfrm>
        </p:spPr>
        <p:txBody>
          <a:bodyPr/>
          <a:lstStyle/>
          <a:p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1.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Inizio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della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formazione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professionale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noProof="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duale</a:t>
            </a:r>
            <a:endParaRPr lang="en-GB" i="1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10642" y="2571274"/>
            <a:ext cx="353335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Creazione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 condizioni quadro legali per la regolamentazione della formazione professionale duale</a:t>
            </a:r>
          </a:p>
          <a:p>
            <a:pPr marL="88900" indent="-88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Delega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degli attori (camere, datori di lavoro, sindacati, istituzioni governative) </a:t>
            </a:r>
          </a:p>
          <a:p>
            <a:pPr marL="88900" indent="-88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Apertura 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della formazione professionale duale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tutti indipendentemente dai titoli di studio conseguiti in precedenza </a:t>
            </a:r>
          </a:p>
          <a:p>
            <a:pPr marL="88900" indent="-88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Scuole professionali statali </a:t>
            </a:r>
          </a:p>
          <a:p>
            <a:pPr marL="88900" indent="-88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Estensione dell’obbligo scolastico legale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anche alla formazione professionale duale</a:t>
            </a:r>
          </a:p>
          <a:p>
            <a:pPr marL="88900" indent="-88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Garanzia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 accesso ad un’istruzione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superior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per gli apprendisti con un diploma</a:t>
            </a:r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8900" indent="-88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Controllo e sviluppo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 sistema sulla base di ricerca sulla formazione professionale istituzionalizzata (BIBB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" name="Ink 65"/>
              <p14:cNvContentPartPr/>
              <p14:nvPr/>
            </p14:nvContentPartPr>
            <p14:xfrm>
              <a:off x="5887305" y="3980345"/>
              <a:ext cx="360" cy="3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884065" y="3977105"/>
                <a:ext cx="6840" cy="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3" name="Ink 92"/>
              <p14:cNvContentPartPr/>
              <p14:nvPr/>
            </p14:nvContentPartPr>
            <p14:xfrm>
              <a:off x="6706305" y="4180865"/>
              <a:ext cx="19440" cy="2124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703065" y="4177625"/>
                <a:ext cx="25920" cy="277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Cloud 4"/>
          <p:cNvSpPr/>
          <p:nvPr/>
        </p:nvSpPr>
        <p:spPr>
          <a:xfrm>
            <a:off x="31568" y="2918019"/>
            <a:ext cx="3848229" cy="1513311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3783170" y="2910670"/>
            <a:ext cx="106671" cy="5908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54"/>
          <p:cNvSpPr/>
          <p:nvPr/>
        </p:nvSpPr>
        <p:spPr>
          <a:xfrm>
            <a:off x="3501374" y="2640855"/>
            <a:ext cx="242303" cy="9358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Cloud 55"/>
          <p:cNvSpPr/>
          <p:nvPr/>
        </p:nvSpPr>
        <p:spPr>
          <a:xfrm>
            <a:off x="420174" y="1752103"/>
            <a:ext cx="3526322" cy="1069136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981447" y="1858859"/>
            <a:ext cx="2853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Abbiamo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bisogno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personale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qualificato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per la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crescita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lo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sviluppo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Cloud 59"/>
          <p:cNvSpPr/>
          <p:nvPr/>
        </p:nvSpPr>
        <p:spPr>
          <a:xfrm>
            <a:off x="31568" y="4528110"/>
            <a:ext cx="3244288" cy="1781210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Rectangle 85"/>
          <p:cNvSpPr/>
          <p:nvPr/>
        </p:nvSpPr>
        <p:spPr>
          <a:xfrm>
            <a:off x="5699554" y="2195958"/>
            <a:ext cx="2924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Misure</a:t>
            </a:r>
            <a:r>
              <a:rPr lang="en-GB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0686" y="3143870"/>
            <a:ext cx="33312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Tutti I giovani devono ricevere un’istruzione di base e secondaria, per poter assumere il proprio </a:t>
            </a:r>
            <a:b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posto nella società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Cloud 58"/>
          <p:cNvSpPr/>
          <p:nvPr/>
        </p:nvSpPr>
        <p:spPr>
          <a:xfrm>
            <a:off x="3879797" y="1244225"/>
            <a:ext cx="3716539" cy="854954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tangle 69"/>
          <p:cNvSpPr/>
          <p:nvPr/>
        </p:nvSpPr>
        <p:spPr>
          <a:xfrm>
            <a:off x="449196" y="4733245"/>
            <a:ext cx="26827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“I giovani devono essere preparati per il mercato del lavoro attuale e futuro così che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possono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trovare un’occupazione”</a:t>
            </a: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305398" y="1385275"/>
            <a:ext cx="32189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budget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statale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per la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formazione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professionale è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limitato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de-DE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Right Arrow 84"/>
          <p:cNvSpPr/>
          <p:nvPr/>
        </p:nvSpPr>
        <p:spPr>
          <a:xfrm>
            <a:off x="3342642" y="4371097"/>
            <a:ext cx="2356912" cy="1578183"/>
          </a:xfrm>
          <a:prstGeom prst="rightArrow">
            <a:avLst>
              <a:gd name="adj1" fmla="val 63137"/>
              <a:gd name="adj2" fmla="val 3201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 13"/>
          <p:cNvSpPr/>
          <p:nvPr/>
        </p:nvSpPr>
        <p:spPr>
          <a:xfrm>
            <a:off x="3309187" y="4610211"/>
            <a:ext cx="234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“</a:t>
            </a:r>
            <a:r>
              <a:rPr lang="de-DE" sz="1600" b="1" dirty="0" err="1">
                <a:solidFill>
                  <a:schemeClr val="bg1"/>
                </a:solidFill>
              </a:rPr>
              <a:t>D</a:t>
            </a:r>
            <a:r>
              <a:rPr lang="de-DE" sz="1600" b="1" dirty="0" err="1" smtClean="0">
                <a:solidFill>
                  <a:schemeClr val="bg1"/>
                </a:solidFill>
              </a:rPr>
              <a:t>obbiamo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rafforzare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e </a:t>
            </a:r>
            <a:r>
              <a:rPr lang="de-DE" sz="1600" b="1" dirty="0" err="1" smtClean="0">
                <a:solidFill>
                  <a:schemeClr val="bg1"/>
                </a:solidFill>
              </a:rPr>
              <a:t>controllare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il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sistema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di </a:t>
            </a:r>
            <a:r>
              <a:rPr lang="de-DE" sz="1600" b="1" dirty="0" err="1" smtClean="0">
                <a:solidFill>
                  <a:schemeClr val="bg1"/>
                </a:solidFill>
              </a:rPr>
              <a:t>formazione</a:t>
            </a:r>
            <a:r>
              <a:rPr lang="de-DE" sz="1600" b="1" dirty="0" smtClean="0">
                <a:solidFill>
                  <a:schemeClr val="bg1"/>
                </a:solidFill>
              </a:rPr>
              <a:t> professionale duale</a:t>
            </a:r>
            <a:r>
              <a:rPr lang="en-GB" sz="1600" dirty="0" smtClean="0">
                <a:solidFill>
                  <a:schemeClr val="bg1"/>
                </a:solidFill>
              </a:rPr>
              <a:t>”</a:t>
            </a:r>
            <a:endParaRPr lang="de-DE" sz="16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22063"/>
            <a:ext cx="1094234" cy="1213106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395652" y="1159043"/>
            <a:ext cx="18000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Stato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5691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6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11560" y="1700808"/>
            <a:ext cx="7398527" cy="43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tipulazione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di un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contratto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di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formazione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en-GB" noProof="0" dirty="0">
              <a:latin typeface="Arial Narrow" panose="020B060602020203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634708" y="1631223"/>
            <a:ext cx="454642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Simile ad un  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contratto di lavoro</a:t>
            </a:r>
          </a:p>
          <a:p>
            <a:pPr marL="176213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Basi legali 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 l’apprendimento in azienda nel corso della formazione professionale</a:t>
            </a:r>
          </a:p>
          <a:p>
            <a:pPr marL="176213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Emesso e registrato delle camere</a:t>
            </a:r>
          </a:p>
          <a:p>
            <a:pPr marL="176213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Regola:</a:t>
            </a:r>
          </a:p>
          <a:p>
            <a:pPr marL="633413" lvl="1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Durata della formazione</a:t>
            </a:r>
          </a:p>
          <a:p>
            <a:pPr marL="633413" lvl="1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Inizio e fine della formazione </a:t>
            </a:r>
          </a:p>
          <a:p>
            <a:pPr marL="633413" lvl="1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Periodo di prova</a:t>
            </a:r>
          </a:p>
          <a:p>
            <a:pPr marL="633413" lvl="1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Diritto alle ferie</a:t>
            </a:r>
          </a:p>
          <a:p>
            <a:pPr marL="633413" lvl="1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Contenuti di formazione</a:t>
            </a:r>
          </a:p>
          <a:p>
            <a:pPr marL="633413" lvl="1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Compenso per la formazione</a:t>
            </a:r>
          </a:p>
          <a:p>
            <a:pPr marL="633413" lvl="1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Motivi di </a:t>
            </a:r>
            <a:r>
              <a:rPr lang="it-IT" sz="1600" dirty="0" smtClean="0">
                <a:solidFill>
                  <a:srgbClr val="6B6B6B"/>
                </a:solidFill>
              </a:rPr>
              <a:t>licenziamento </a:t>
            </a:r>
          </a:p>
          <a:p>
            <a:pPr marL="176213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Attraverso la firma dell’apprendista e dell’azienda di formazione il contratto di formazione diventa 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 </a:t>
            </a:r>
            <a:r>
              <a:rPr lang="en-GB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rapporto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 formazione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GB" sz="1600" b="1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2" descr="C:\Users\Lassig\Desktop\Ausbildungsvertrag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1" y="1995550"/>
            <a:ext cx="2122963" cy="288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3704906" y="5762800"/>
            <a:ext cx="4467494" cy="1034247"/>
            <a:chOff x="-217083" y="5082232"/>
            <a:chExt cx="3816425" cy="1018338"/>
          </a:xfrm>
        </p:grpSpPr>
        <p:sp>
          <p:nvSpPr>
            <p:cNvPr id="49" name="Right Arrow 48"/>
            <p:cNvSpPr/>
            <p:nvPr/>
          </p:nvSpPr>
          <p:spPr>
            <a:xfrm>
              <a:off x="-217083" y="5107050"/>
              <a:ext cx="3816425" cy="993520"/>
            </a:xfrm>
            <a:prstGeom prst="rightArrow">
              <a:avLst>
                <a:gd name="adj1" fmla="val 50000"/>
                <a:gd name="adj2" fmla="val 25539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30"/>
            <p:cNvSpPr/>
            <p:nvPr/>
          </p:nvSpPr>
          <p:spPr>
            <a:xfrm>
              <a:off x="-2120" y="5082232"/>
              <a:ext cx="3466534" cy="704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sz="1600" b="1" dirty="0" smtClean="0">
                <a:solidFill>
                  <a:schemeClr val="bg1"/>
                </a:solidFill>
              </a:endParaRPr>
            </a:p>
            <a:p>
              <a:r>
                <a:rPr lang="en-GB" sz="1600" b="1" dirty="0" err="1">
                  <a:solidFill>
                    <a:schemeClr val="bg1"/>
                  </a:solidFill>
                </a:rPr>
                <a:t>I</a:t>
              </a:r>
              <a:r>
                <a:rPr lang="en-GB" sz="1600" b="1" dirty="0" err="1" smtClean="0">
                  <a:solidFill>
                    <a:schemeClr val="bg1"/>
                  </a:solidFill>
                </a:rPr>
                <a:t>nizio</a:t>
              </a:r>
              <a:r>
                <a:rPr lang="en-GB" sz="1600" b="1" dirty="0" smtClean="0">
                  <a:solidFill>
                    <a:schemeClr val="bg1"/>
                  </a:solidFill>
                </a:rPr>
                <a:t> </a:t>
              </a:r>
              <a:r>
                <a:rPr lang="en-GB" sz="1600" b="1" dirty="0" err="1" smtClean="0">
                  <a:solidFill>
                    <a:schemeClr val="bg1"/>
                  </a:solidFill>
                </a:rPr>
                <a:t>dell’apprendimento</a:t>
              </a:r>
              <a:r>
                <a:rPr lang="en-GB" sz="1600" b="1" dirty="0" smtClean="0">
                  <a:solidFill>
                    <a:schemeClr val="bg1"/>
                  </a:solidFill>
                </a:rPr>
                <a:t> </a:t>
              </a:r>
              <a:r>
                <a:rPr lang="en-GB" sz="1600" b="1" dirty="0" err="1" smtClean="0">
                  <a:solidFill>
                    <a:schemeClr val="bg1"/>
                  </a:solidFill>
                </a:rPr>
                <a:t>nel</a:t>
              </a:r>
              <a:r>
                <a:rPr lang="en-GB" sz="1600" b="1" dirty="0" smtClean="0">
                  <a:solidFill>
                    <a:schemeClr val="bg1"/>
                  </a:solidFill>
                </a:rPr>
                <a:t> </a:t>
              </a:r>
              <a:r>
                <a:rPr lang="en-GB" sz="1600" b="1" dirty="0" err="1" smtClean="0">
                  <a:solidFill>
                    <a:schemeClr val="bg1"/>
                  </a:solidFill>
                </a:rPr>
                <a:t>processo</a:t>
              </a:r>
              <a:r>
                <a:rPr lang="en-GB" sz="1600" b="1" dirty="0" smtClean="0">
                  <a:solidFill>
                    <a:schemeClr val="bg1"/>
                  </a:solidFill>
                </a:rPr>
                <a:t> </a:t>
              </a:r>
              <a:r>
                <a:rPr lang="en-GB" sz="1600" b="1" dirty="0" err="1" smtClean="0">
                  <a:solidFill>
                    <a:schemeClr val="bg1"/>
                  </a:solidFill>
                </a:rPr>
                <a:t>lavorativo</a:t>
              </a:r>
              <a:endParaRPr lang="en-GB" sz="1600" b="1" i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hteck 9"/>
          <p:cNvSpPr/>
          <p:nvPr/>
        </p:nvSpPr>
        <p:spPr>
          <a:xfrm>
            <a:off x="351048" y="1159043"/>
            <a:ext cx="4220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Inizio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della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formazione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professionale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n-GB" sz="2000" i="1" dirty="0"/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70" y="3152497"/>
            <a:ext cx="213339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1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3830</Words>
  <Application>Microsoft Office PowerPoint</Application>
  <PresentationFormat>Bildschirmpräsentation (4:3)</PresentationFormat>
  <Paragraphs>551</Paragraphs>
  <Slides>26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.VnArial Narrow</vt:lpstr>
      <vt:lpstr>Arial</vt:lpstr>
      <vt:lpstr>Arial Narrow</vt:lpstr>
      <vt:lpstr>Calibri</vt:lpstr>
      <vt:lpstr>Forte</vt:lpstr>
      <vt:lpstr>Frutiger 57Cn</vt:lpstr>
      <vt:lpstr>Larissa</vt:lpstr>
      <vt:lpstr>Formazione professionale duale</vt:lpstr>
      <vt:lpstr>Contenuto</vt:lpstr>
      <vt:lpstr>I. Visione generale – il percorso dei giovani nella vita lavorativa </vt:lpstr>
      <vt:lpstr>I. Visione generale – prestazioni della formazione professionale duale </vt:lpstr>
      <vt:lpstr>II. Funzionamento della formazione professionale duale </vt:lpstr>
      <vt:lpstr>1. Inizio della formazione professionale duale </vt:lpstr>
      <vt:lpstr>1. Inizio della formazione professionale duale </vt:lpstr>
      <vt:lpstr>1. Inizio della formazione professionale duale</vt:lpstr>
      <vt:lpstr> 2. Stipulazione di un contratto di formazione  </vt:lpstr>
      <vt:lpstr>3. Apprendere nel processo lavorativo</vt:lpstr>
      <vt:lpstr>3. Apprendere nel processo lavorativo</vt:lpstr>
      <vt:lpstr>4. Esami finali indipendenti</vt:lpstr>
      <vt:lpstr>5. La formazione come chiave per una carriera professionale </vt:lpstr>
      <vt:lpstr>6. Gli attori promuovono la formazione professionale duale  e assicurano la sua qualità </vt:lpstr>
      <vt:lpstr> 7. Gli standard seguono le richieste del mondo del lavoro  </vt:lpstr>
      <vt:lpstr>7. Gli standard seguono le richieste del mondo del lavoro</vt:lpstr>
      <vt:lpstr> 8. Condizioni quadro legali  </vt:lpstr>
      <vt:lpstr>Sintesi – funzionamento della formazione professionale duale </vt:lpstr>
      <vt:lpstr>Sintesi – il Sistema duale: due mondi sotto lo stesso tetto</vt:lpstr>
      <vt:lpstr> III. Vantaggi della formazione professionale duale </vt:lpstr>
      <vt:lpstr>III. Sfide attuali </vt:lpstr>
      <vt:lpstr>IV. Perché in Germania la formazione professionale duale funziona  </vt:lpstr>
      <vt:lpstr>V. Cinque caratteristiche della qualità della formazione professionale</vt:lpstr>
      <vt:lpstr>VI. Ulteriori informazioni</vt:lpstr>
      <vt:lpstr>VII. Legenda </vt:lpstr>
      <vt:lpstr>PowerPoint-Präsentation</vt:lpstr>
    </vt:vector>
  </TitlesOfParts>
  <Company>BiBB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Schlich, Thorsten</dc:creator>
  <cp:lastModifiedBy>Baumgarten, Dr. Caroline</cp:lastModifiedBy>
  <cp:revision>1026</cp:revision>
  <cp:lastPrinted>2014-07-09T13:41:10Z</cp:lastPrinted>
  <dcterms:created xsi:type="dcterms:W3CDTF">2014-03-13T13:47:18Z</dcterms:created>
  <dcterms:modified xsi:type="dcterms:W3CDTF">2019-03-12T16:02:14Z</dcterms:modified>
  <cp:contentStatus/>
</cp:coreProperties>
</file>